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84" r:id="rId3"/>
    <p:sldId id="267" r:id="rId4"/>
    <p:sldId id="264" r:id="rId5"/>
    <p:sldId id="721" r:id="rId6"/>
    <p:sldId id="722" r:id="rId7"/>
    <p:sldId id="723" r:id="rId8"/>
    <p:sldId id="724" r:id="rId9"/>
    <p:sldId id="725" r:id="rId10"/>
    <p:sldId id="726" r:id="rId11"/>
    <p:sldId id="727" r:id="rId12"/>
    <p:sldId id="728" r:id="rId13"/>
    <p:sldId id="729" r:id="rId14"/>
    <p:sldId id="730" r:id="rId15"/>
    <p:sldId id="731" r:id="rId16"/>
    <p:sldId id="732" r:id="rId17"/>
    <p:sldId id="733" r:id="rId18"/>
    <p:sldId id="734" r:id="rId19"/>
    <p:sldId id="735" r:id="rId20"/>
    <p:sldId id="736" r:id="rId21"/>
    <p:sldId id="737" r:id="rId22"/>
    <p:sldId id="738" r:id="rId23"/>
    <p:sldId id="716" r:id="rId24"/>
    <p:sldId id="739" r:id="rId25"/>
    <p:sldId id="717" r:id="rId26"/>
    <p:sldId id="718" r:id="rId27"/>
    <p:sldId id="719" r:id="rId28"/>
    <p:sldId id="684" r:id="rId29"/>
    <p:sldId id="685" r:id="rId30"/>
    <p:sldId id="686" r:id="rId31"/>
    <p:sldId id="688" r:id="rId32"/>
    <p:sldId id="740" r:id="rId33"/>
    <p:sldId id="741" r:id="rId34"/>
    <p:sldId id="742" r:id="rId35"/>
    <p:sldId id="691" r:id="rId36"/>
    <p:sldId id="743" r:id="rId37"/>
    <p:sldId id="746" r:id="rId38"/>
    <p:sldId id="744" r:id="rId39"/>
    <p:sldId id="745" r:id="rId40"/>
    <p:sldId id="698" r:id="rId41"/>
    <p:sldId id="304" r:id="rId42"/>
    <p:sldId id="261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7" autoAdjust="0"/>
    <p:restoredTop sz="74845" autoAdjust="0"/>
  </p:normalViewPr>
  <p:slideViewPr>
    <p:cSldViewPr>
      <p:cViewPr varScale="1">
        <p:scale>
          <a:sx n="83" d="100"/>
          <a:sy n="83" d="100"/>
        </p:scale>
        <p:origin x="119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21.09.2023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3607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9494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6506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9427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1556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132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2278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2057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3000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685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036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4610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239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0451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0799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8491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896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76396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2811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8989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51898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5355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39984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0885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57475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63387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89947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2661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6486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49665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1815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2528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26281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9304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3819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6899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602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0394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21.09.2023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21.09.2023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21.09.2023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21.09.2023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21.09.2023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21.09.2023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21.09.2023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21.09.2023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21.09.2023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21.09.2023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21.09.2023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21.09.2023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400.png"/><Relationship Id="rId9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CEAFC27-4A4B-4E0F-9696-3DB00D4AA354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78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1.02</a:t>
            </a:r>
          </a:p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Данные </a:t>
            </a:r>
          </a:p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то что не надо сразу бежать и строить модели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F32D2860-0D79-4520-9A6B-EB3BEF362C29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 Данные</a:t>
            </a:r>
            <a:endParaRPr lang="ru-RU" alt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1991544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alt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5A207B0-BDBB-4793-A21E-4A1A3558A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276872"/>
            <a:ext cx="11332200" cy="32519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9340B5-6E64-4EFF-BD09-20F26B0A2FFC}"/>
              </a:ext>
            </a:extLst>
          </p:cNvPr>
          <p:cNvSpPr txBox="1"/>
          <p:nvPr/>
        </p:nvSpPr>
        <p:spPr>
          <a:xfrm>
            <a:off x="1199456" y="1772816"/>
            <a:ext cx="2420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Номинальные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9FFBE5-DBE0-4EF5-AB91-617831320F3A}"/>
              </a:ext>
            </a:extLst>
          </p:cNvPr>
          <p:cNvSpPr txBox="1"/>
          <p:nvPr/>
        </p:nvSpPr>
        <p:spPr>
          <a:xfrm>
            <a:off x="3719736" y="1772816"/>
            <a:ext cx="2420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Номинальные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770CE9-9F47-4E75-A90C-546E32949810}"/>
              </a:ext>
            </a:extLst>
          </p:cNvPr>
          <p:cNvSpPr txBox="1"/>
          <p:nvPr/>
        </p:nvSpPr>
        <p:spPr>
          <a:xfrm>
            <a:off x="5951984" y="5589240"/>
            <a:ext cx="2495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Бинарные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CF2DBA-F323-4308-BB5D-4233A7401122}"/>
              </a:ext>
            </a:extLst>
          </p:cNvPr>
          <p:cNvSpPr txBox="1"/>
          <p:nvPr/>
        </p:nvSpPr>
        <p:spPr>
          <a:xfrm>
            <a:off x="10200456" y="5661248"/>
            <a:ext cx="2063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Порядковые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B1F42E-937D-46A2-A1D3-DD550559579C}"/>
              </a:ext>
            </a:extLst>
          </p:cNvPr>
          <p:cNvSpPr txBox="1"/>
          <p:nvPr/>
        </p:nvSpPr>
        <p:spPr>
          <a:xfrm>
            <a:off x="2423592" y="5445224"/>
            <a:ext cx="2109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Дискретные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2B867D-AC6E-40B9-BECA-BEFCDAF719A6}"/>
              </a:ext>
            </a:extLst>
          </p:cNvPr>
          <p:cNvSpPr txBox="1"/>
          <p:nvPr/>
        </p:nvSpPr>
        <p:spPr>
          <a:xfrm>
            <a:off x="7536160" y="1772816"/>
            <a:ext cx="4299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Непрерывные/Дискретные</a:t>
            </a:r>
          </a:p>
        </p:txBody>
      </p:sp>
    </p:spTree>
    <p:extLst>
      <p:ext uri="{BB962C8B-B14F-4D97-AF65-F5344CB8AC3E}">
        <p14:creationId xmlns:p14="http://schemas.microsoft.com/office/powerpoint/2010/main" val="279833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2" grpId="0"/>
      <p:bldP spid="43" grpId="0"/>
      <p:bldP spid="44" grpId="0"/>
      <p:bldP spid="45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7F5286-6B99-4CA3-B78B-0EB43FC213A1}"/>
                  </a:ext>
                </a:extLst>
              </p:cNvPr>
              <p:cNvSpPr/>
              <p:nvPr/>
            </p:nvSpPr>
            <p:spPr>
              <a:xfrm>
                <a:off x="4007768" y="1196752"/>
                <a:ext cx="30243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7F5286-6B99-4CA3-B78B-0EB43FC21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1196752"/>
                <a:ext cx="30243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B1490D7-899B-4D3F-91BE-266133ECE0D2}"/>
                  </a:ext>
                </a:extLst>
              </p:cNvPr>
              <p:cNvSpPr/>
              <p:nvPr/>
            </p:nvSpPr>
            <p:spPr>
              <a:xfrm>
                <a:off x="8492548" y="2008018"/>
                <a:ext cx="3563924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– высота изображения</a:t>
                </a:r>
                <a:r>
                  <a:rPr lang="en-US" sz="2400" dirty="0">
                    <a:solidFill>
                      <a:schemeClr val="bg1"/>
                    </a:solidFill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– ширина изображения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количество каналов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как правило 3)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B1490D7-899B-4D3F-91BE-266133ECE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548" y="2008018"/>
                <a:ext cx="3563924" cy="1569660"/>
              </a:xfrm>
              <a:prstGeom prst="rect">
                <a:avLst/>
              </a:prstGeom>
              <a:blipFill>
                <a:blip r:embed="rId5"/>
                <a:stretch>
                  <a:fillRect l="-2564" t="-3101" r="-1538" b="-7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/>
              <p:nvPr/>
            </p:nvSpPr>
            <p:spPr>
              <a:xfrm>
                <a:off x="1039904" y="3814146"/>
                <a:ext cx="8128700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ℕ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– </a:t>
                </a:r>
                <a:r>
                  <a:rPr lang="ru-RU" sz="28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битность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/разрядность </a:t>
                </a:r>
                <a:endParaRPr lang="ru-RU" sz="28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4" y="3814146"/>
                <a:ext cx="8128700" cy="557910"/>
              </a:xfrm>
              <a:prstGeom prst="rect">
                <a:avLst/>
              </a:prstGeom>
              <a:blipFill>
                <a:blip r:embed="rId6"/>
                <a:stretch>
                  <a:fillRect t="-12088" b="-24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E8DB6E2-0CB4-458E-8193-166F2FAA392B}"/>
                  </a:ext>
                </a:extLst>
              </p:cNvPr>
              <p:cNvSpPr/>
              <p:nvPr/>
            </p:nvSpPr>
            <p:spPr>
              <a:xfrm>
                <a:off x="1039904" y="4444736"/>
                <a:ext cx="29054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,1,…,</m:t>
                    </m:r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255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E8DB6E2-0CB4-458E-8193-166F2FAA3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04" y="4444736"/>
                <a:ext cx="2905411" cy="523220"/>
              </a:xfrm>
              <a:prstGeom prst="rect">
                <a:avLst/>
              </a:prstGeom>
              <a:blipFill>
                <a:blip r:embed="rId7"/>
                <a:stretch>
                  <a:fillRect l="-4412" t="-12791" r="-3151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8362BC3-2D9A-4D56-B41F-3B3EC9CBA7E3}"/>
                  </a:ext>
                </a:extLst>
              </p:cNvPr>
              <p:cNvSpPr/>
              <p:nvPr/>
            </p:nvSpPr>
            <p:spPr>
              <a:xfrm>
                <a:off x="4260934" y="4451111"/>
                <a:ext cx="3422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=16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6553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8362BC3-2D9A-4D56-B41F-3B3EC9CBA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934" y="4451111"/>
                <a:ext cx="3422668" cy="523220"/>
              </a:xfrm>
              <a:prstGeom prst="rect">
                <a:avLst/>
              </a:prstGeom>
              <a:blipFill>
                <a:blip r:embed="rId8"/>
                <a:stretch>
                  <a:fillRect l="-3743" t="-12791" r="-2317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6E2AD47-BFA6-471E-9E94-285658163381}"/>
                  </a:ext>
                </a:extLst>
              </p:cNvPr>
              <p:cNvSpPr/>
              <p:nvPr/>
            </p:nvSpPr>
            <p:spPr>
              <a:xfrm>
                <a:off x="957417" y="5069987"/>
                <a:ext cx="299165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6E2AD47-BFA6-471E-9E94-285658163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17" y="5069987"/>
                <a:ext cx="2991653" cy="557910"/>
              </a:xfrm>
              <a:prstGeom prst="rect">
                <a:avLst/>
              </a:prstGeom>
              <a:blipFill>
                <a:blip r:embed="rId9"/>
                <a:stretch>
                  <a:fillRect t="-12088" r="-2851" b="-24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8">
            <a:extLst>
              <a:ext uri="{FF2B5EF4-FFF2-40B4-BE49-F238E27FC236}">
                <a16:creationId xmlns:a16="http://schemas.microsoft.com/office/drawing/2014/main" id="{19BE5389-8106-4252-88E6-9F419D61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/>
          <a:stretch/>
        </p:blipFill>
        <p:spPr bwMode="auto">
          <a:xfrm>
            <a:off x="119336" y="1700808"/>
            <a:ext cx="8422823" cy="215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66114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9" grpId="0"/>
      <p:bldP spid="20" grpId="0"/>
      <p:bldP spid="21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1346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Яркость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Picture 8">
            <a:extLst>
              <a:ext uri="{FF2B5EF4-FFF2-40B4-BE49-F238E27FC236}">
                <a16:creationId xmlns:a16="http://schemas.microsoft.com/office/drawing/2014/main" id="{19BE5389-8106-4252-88E6-9F419D61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/>
          <a:stretch/>
        </p:blipFill>
        <p:spPr bwMode="auto">
          <a:xfrm>
            <a:off x="1271464" y="980728"/>
            <a:ext cx="10727079" cy="274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9D5890-8B16-4019-A792-FAE9F30EF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580" y="4182035"/>
            <a:ext cx="7990775" cy="248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6FA9039-89F7-4A0C-A472-8D8F21293B40}"/>
                  </a:ext>
                </a:extLst>
              </p:cNvPr>
              <p:cNvSpPr/>
              <p:nvPr/>
            </p:nvSpPr>
            <p:spPr>
              <a:xfrm>
                <a:off x="110969" y="4437112"/>
                <a:ext cx="3729611" cy="1419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интенсивность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Чем больше – 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тем интенсивней / ярче</a:t>
                </a: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6FA9039-89F7-4A0C-A472-8D8F21293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69" y="4437112"/>
                <a:ext cx="3729611" cy="1419684"/>
              </a:xfrm>
              <a:prstGeom prst="rect">
                <a:avLst/>
              </a:prstGeom>
              <a:blipFill>
                <a:blip r:embed="rId6"/>
                <a:stretch>
                  <a:fillRect l="-3268" t="-4721" r="-2451" b="-111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70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43672" y="116632"/>
            <a:ext cx="5460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/ Видео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D55CDB4F-1C98-4A3D-A9F8-B8FEE8819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t="19918" r="7417" b="12098"/>
          <a:stretch/>
        </p:blipFill>
        <p:spPr bwMode="auto">
          <a:xfrm>
            <a:off x="983432" y="1628800"/>
            <a:ext cx="4045768" cy="33963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384032" y="1556792"/>
            <a:ext cx="4176464" cy="358562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127448" y="6021288"/>
            <a:ext cx="7779025" cy="36004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6384032" y="1556792"/>
            <a:ext cx="4176464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1127448" y="6021288"/>
            <a:ext cx="3888432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6384032" y="1930152"/>
            <a:ext cx="4176464" cy="34672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5015880" y="6021288"/>
            <a:ext cx="3888432" cy="36004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75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8" grpId="0" animBg="1"/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3672" y="116632"/>
            <a:ext cx="5460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/ Видео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7488" y="1378868"/>
            <a:ext cx="11942624" cy="288032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93795" y="4259188"/>
            <a:ext cx="2592288" cy="222555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62147" y="4259188"/>
            <a:ext cx="2592288" cy="222555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86484" y="4259188"/>
            <a:ext cx="2592288" cy="22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6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9FD593B0-5650-4E0F-A619-25231BF3A47F}"/>
              </a:ext>
            </a:extLst>
          </p:cNvPr>
          <p:cNvSpPr/>
          <p:nvPr/>
        </p:nvSpPr>
        <p:spPr>
          <a:xfrm>
            <a:off x="3531112" y="3410893"/>
            <a:ext cx="1800000" cy="180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2BEF587-E0F6-47BB-98EA-643F664A8AB5}"/>
              </a:ext>
            </a:extLst>
          </p:cNvPr>
          <p:cNvSpPr/>
          <p:nvPr/>
        </p:nvSpPr>
        <p:spPr>
          <a:xfrm>
            <a:off x="1861408" y="4145300"/>
            <a:ext cx="1800000" cy="180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BDA75663-43B9-48E2-83D1-59CA3ECEE72C}"/>
              </a:ext>
            </a:extLst>
          </p:cNvPr>
          <p:cNvSpPr/>
          <p:nvPr/>
        </p:nvSpPr>
        <p:spPr>
          <a:xfrm>
            <a:off x="191704" y="4903615"/>
            <a:ext cx="1800000" cy="180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CC0BDB4-B665-4E43-BEA6-373AECEA1CD1}"/>
              </a:ext>
            </a:extLst>
          </p:cNvPr>
          <p:cNvSpPr/>
          <p:nvPr/>
        </p:nvSpPr>
        <p:spPr>
          <a:xfrm>
            <a:off x="5206432" y="2773561"/>
            <a:ext cx="1800000" cy="180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53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5" grpId="0" animBg="1"/>
      <p:bldP spid="16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3C62B584-36B4-44BC-BA3D-09761070AC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" t="-1" b="50680"/>
          <a:stretch/>
        </p:blipFill>
        <p:spPr>
          <a:xfrm>
            <a:off x="2711624" y="1196752"/>
            <a:ext cx="6843903" cy="170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DF9C633-3F22-4A1A-9D93-A2CB6EB979B1}"/>
                  </a:ext>
                </a:extLst>
              </p:cNvPr>
              <p:cNvSpPr/>
              <p:nvPr/>
            </p:nvSpPr>
            <p:spPr>
              <a:xfrm>
                <a:off x="983432" y="3645024"/>
                <a:ext cx="4080348" cy="2187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DF9C633-3F22-4A1A-9D93-A2CB6EB97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3645024"/>
                <a:ext cx="4080348" cy="21873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551384" y="3140968"/>
            <a:ext cx="70090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Эквидистантный временной ряд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74377A-83E1-4798-9778-F1F279F4F7EB}"/>
                  </a:ext>
                </a:extLst>
              </p:cNvPr>
              <p:cNvSpPr/>
              <p:nvPr/>
            </p:nvSpPr>
            <p:spPr>
              <a:xfrm>
                <a:off x="7464152" y="4221088"/>
                <a:ext cx="3058914" cy="2163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74377A-83E1-4798-9778-F1F279F4F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221088"/>
                <a:ext cx="3058914" cy="21636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7273772-C73D-4CAA-BF0B-1A72EDA86C46}"/>
              </a:ext>
            </a:extLst>
          </p:cNvPr>
          <p:cNvSpPr/>
          <p:nvPr/>
        </p:nvSpPr>
        <p:spPr>
          <a:xfrm>
            <a:off x="5639272" y="3645024"/>
            <a:ext cx="6912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эквидистантный временной ряд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FA60148-72DC-4DE4-9283-37A95B9BFA58}"/>
                  </a:ext>
                </a:extLst>
              </p:cNvPr>
              <p:cNvSpPr/>
              <p:nvPr/>
            </p:nvSpPr>
            <p:spPr>
              <a:xfrm>
                <a:off x="695400" y="5805264"/>
                <a:ext cx="47838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частота дискретизации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FA60148-72DC-4DE4-9283-37A95B9BF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5805264"/>
                <a:ext cx="4783810" cy="523220"/>
              </a:xfrm>
              <a:prstGeom prst="rect">
                <a:avLst/>
              </a:prstGeom>
              <a:blipFill>
                <a:blip r:embed="rId7"/>
                <a:stretch>
                  <a:fillRect t="-11628" r="-1146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91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Электрокардиограмма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9" name="Полотно 57805">
            <a:extLst>
              <a:ext uri="{FF2B5EF4-FFF2-40B4-BE49-F238E27FC236}">
                <a16:creationId xmlns:a16="http://schemas.microsoft.com/office/drawing/2014/main" id="{52D05C1C-C229-4F63-AD19-1E0ADA61DEEA}"/>
              </a:ext>
            </a:extLst>
          </p:cNvPr>
          <p:cNvGrpSpPr/>
          <p:nvPr/>
        </p:nvGrpSpPr>
        <p:grpSpPr>
          <a:xfrm>
            <a:off x="1487488" y="1268760"/>
            <a:ext cx="9793088" cy="5157192"/>
            <a:chOff x="0" y="0"/>
            <a:chExt cx="5971540" cy="3556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92BD9B4-4DAD-441C-AAEB-2F5EA5314487}"/>
                </a:ext>
              </a:extLst>
            </p:cNvPr>
            <p:cNvSpPr/>
            <p:nvPr/>
          </p:nvSpPr>
          <p:spPr>
            <a:xfrm>
              <a:off x="0" y="0"/>
              <a:ext cx="5971540" cy="3556000"/>
            </a:xfrm>
            <a:prstGeom prst="rect">
              <a:avLst/>
            </a:prstGeom>
            <a:ln>
              <a:noFill/>
            </a:ln>
          </p:spPr>
        </p:sp>
        <p:sp>
          <p:nvSpPr>
            <p:cNvPr id="11" name="Полилиния: фигура 49">
              <a:extLst>
                <a:ext uri="{FF2B5EF4-FFF2-40B4-BE49-F238E27FC236}">
                  <a16:creationId xmlns:a16="http://schemas.microsoft.com/office/drawing/2014/main" id="{7D06681C-EBCF-4E1B-8A8F-2FAAE10E4AAB}"/>
                </a:ext>
              </a:extLst>
            </p:cNvPr>
            <p:cNvSpPr/>
            <p:nvPr/>
          </p:nvSpPr>
          <p:spPr>
            <a:xfrm>
              <a:off x="377190" y="12198"/>
              <a:ext cx="5303520" cy="2845302"/>
            </a:xfrm>
            <a:custGeom>
              <a:avLst/>
              <a:gdLst>
                <a:gd name="connsiteX0" fmla="*/ 0 w 3599794"/>
                <a:gd name="connsiteY0" fmla="*/ 1166969 h 1465824"/>
                <a:gd name="connsiteX1" fmla="*/ 131380 w 3599794"/>
                <a:gd name="connsiteY1" fmla="*/ 1166969 h 1465824"/>
                <a:gd name="connsiteX2" fmla="*/ 199697 w 3599794"/>
                <a:gd name="connsiteY2" fmla="*/ 1088141 h 1465824"/>
                <a:gd name="connsiteX3" fmla="*/ 299545 w 3599794"/>
                <a:gd name="connsiteY3" fmla="*/ 1101279 h 1465824"/>
                <a:gd name="connsiteX4" fmla="*/ 349469 w 3599794"/>
                <a:gd name="connsiteY4" fmla="*/ 1169596 h 1465824"/>
                <a:gd name="connsiteX5" fmla="*/ 509752 w 3599794"/>
                <a:gd name="connsiteY5" fmla="*/ 1166969 h 1465824"/>
                <a:gd name="connsiteX6" fmla="*/ 546538 w 3599794"/>
                <a:gd name="connsiteY6" fmla="*/ 1279955 h 1465824"/>
                <a:gd name="connsiteX7" fmla="*/ 596463 w 3599794"/>
                <a:gd name="connsiteY7" fmla="*/ 320 h 1465824"/>
                <a:gd name="connsiteX8" fmla="*/ 693683 w 3599794"/>
                <a:gd name="connsiteY8" fmla="*/ 1411334 h 1465824"/>
                <a:gd name="connsiteX9" fmla="*/ 748863 w 3599794"/>
                <a:gd name="connsiteY9" fmla="*/ 1174852 h 1465824"/>
                <a:gd name="connsiteX10" fmla="*/ 985345 w 3599794"/>
                <a:gd name="connsiteY10" fmla="*/ 1166969 h 1465824"/>
                <a:gd name="connsiteX11" fmla="*/ 1079938 w 3599794"/>
                <a:gd name="connsiteY11" fmla="*/ 1111789 h 1465824"/>
                <a:gd name="connsiteX12" fmla="*/ 1145628 w 3599794"/>
                <a:gd name="connsiteY12" fmla="*/ 1009314 h 1465824"/>
                <a:gd name="connsiteX13" fmla="*/ 1224456 w 3599794"/>
                <a:gd name="connsiteY13" fmla="*/ 943624 h 1465824"/>
                <a:gd name="connsiteX14" fmla="*/ 1300656 w 3599794"/>
                <a:gd name="connsiteY14" fmla="*/ 972527 h 1465824"/>
                <a:gd name="connsiteX15" fmla="*/ 1392621 w 3599794"/>
                <a:gd name="connsiteY15" fmla="*/ 1109162 h 1465824"/>
                <a:gd name="connsiteX16" fmla="*/ 1474076 w 3599794"/>
                <a:gd name="connsiteY16" fmla="*/ 1166969 h 1465824"/>
                <a:gd name="connsiteX17" fmla="*/ 1642242 w 3599794"/>
                <a:gd name="connsiteY17" fmla="*/ 1166969 h 1465824"/>
                <a:gd name="connsiteX18" fmla="*/ 1757856 w 3599794"/>
                <a:gd name="connsiteY18" fmla="*/ 1109162 h 1465824"/>
                <a:gd name="connsiteX19" fmla="*/ 1857704 w 3599794"/>
                <a:gd name="connsiteY19" fmla="*/ 1103907 h 1465824"/>
                <a:gd name="connsiteX20" fmla="*/ 1933904 w 3599794"/>
                <a:gd name="connsiteY20" fmla="*/ 1169596 h 1465824"/>
                <a:gd name="connsiteX21" fmla="*/ 2046890 w 3599794"/>
                <a:gd name="connsiteY21" fmla="*/ 1166969 h 1465824"/>
                <a:gd name="connsiteX22" fmla="*/ 2115207 w 3599794"/>
                <a:gd name="connsiteY22" fmla="*/ 1093396 h 1465824"/>
                <a:gd name="connsiteX23" fmla="*/ 2194035 w 3599794"/>
                <a:gd name="connsiteY23" fmla="*/ 1090769 h 1465824"/>
                <a:gd name="connsiteX24" fmla="*/ 2275490 w 3599794"/>
                <a:gd name="connsiteY24" fmla="*/ 1166969 h 1465824"/>
                <a:gd name="connsiteX25" fmla="*/ 2414752 w 3599794"/>
                <a:gd name="connsiteY25" fmla="*/ 1166969 h 1465824"/>
                <a:gd name="connsiteX26" fmla="*/ 2469932 w 3599794"/>
                <a:gd name="connsiteY26" fmla="*/ 1298348 h 1465824"/>
                <a:gd name="connsiteX27" fmla="*/ 2532994 w 3599794"/>
                <a:gd name="connsiteY27" fmla="*/ 320 h 1465824"/>
                <a:gd name="connsiteX28" fmla="*/ 2627587 w 3599794"/>
                <a:gd name="connsiteY28" fmla="*/ 1403452 h 1465824"/>
                <a:gd name="connsiteX29" fmla="*/ 2669628 w 3599794"/>
                <a:gd name="connsiteY29" fmla="*/ 1161714 h 1465824"/>
                <a:gd name="connsiteX30" fmla="*/ 2924504 w 3599794"/>
                <a:gd name="connsiteY30" fmla="*/ 1161714 h 1465824"/>
                <a:gd name="connsiteX31" fmla="*/ 3037490 w 3599794"/>
                <a:gd name="connsiteY31" fmla="*/ 1027707 h 1465824"/>
                <a:gd name="connsiteX32" fmla="*/ 3155732 w 3599794"/>
                <a:gd name="connsiteY32" fmla="*/ 959389 h 1465824"/>
                <a:gd name="connsiteX33" fmla="*/ 3250325 w 3599794"/>
                <a:gd name="connsiteY33" fmla="*/ 985665 h 1465824"/>
                <a:gd name="connsiteX34" fmla="*/ 3292366 w 3599794"/>
                <a:gd name="connsiteY34" fmla="*/ 1098652 h 1465824"/>
                <a:gd name="connsiteX35" fmla="*/ 3363311 w 3599794"/>
                <a:gd name="connsiteY35" fmla="*/ 1161714 h 1465824"/>
                <a:gd name="connsiteX36" fmla="*/ 3536732 w 3599794"/>
                <a:gd name="connsiteY36" fmla="*/ 1164341 h 1465824"/>
                <a:gd name="connsiteX37" fmla="*/ 3599794 w 3599794"/>
                <a:gd name="connsiteY37" fmla="*/ 1132810 h 146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599794" h="1465824">
                  <a:moveTo>
                    <a:pt x="0" y="1166969"/>
                  </a:moveTo>
                  <a:cubicBezTo>
                    <a:pt x="49048" y="1173538"/>
                    <a:pt x="98097" y="1180107"/>
                    <a:pt x="131380" y="1166969"/>
                  </a:cubicBezTo>
                  <a:cubicBezTo>
                    <a:pt x="164663" y="1153831"/>
                    <a:pt x="171670" y="1099089"/>
                    <a:pt x="199697" y="1088141"/>
                  </a:cubicBezTo>
                  <a:cubicBezTo>
                    <a:pt x="227725" y="1077193"/>
                    <a:pt x="274583" y="1087703"/>
                    <a:pt x="299545" y="1101279"/>
                  </a:cubicBezTo>
                  <a:cubicBezTo>
                    <a:pt x="324507" y="1114855"/>
                    <a:pt x="314435" y="1158648"/>
                    <a:pt x="349469" y="1169596"/>
                  </a:cubicBezTo>
                  <a:cubicBezTo>
                    <a:pt x="384504" y="1180544"/>
                    <a:pt x="476907" y="1148576"/>
                    <a:pt x="509752" y="1166969"/>
                  </a:cubicBezTo>
                  <a:cubicBezTo>
                    <a:pt x="542597" y="1185362"/>
                    <a:pt x="532086" y="1474396"/>
                    <a:pt x="546538" y="1279955"/>
                  </a:cubicBezTo>
                  <a:cubicBezTo>
                    <a:pt x="560990" y="1085514"/>
                    <a:pt x="571939" y="-21577"/>
                    <a:pt x="596463" y="320"/>
                  </a:cubicBezTo>
                  <a:cubicBezTo>
                    <a:pt x="620987" y="22216"/>
                    <a:pt x="668283" y="1215579"/>
                    <a:pt x="693683" y="1411334"/>
                  </a:cubicBezTo>
                  <a:cubicBezTo>
                    <a:pt x="719083" y="1607089"/>
                    <a:pt x="700253" y="1215579"/>
                    <a:pt x="748863" y="1174852"/>
                  </a:cubicBezTo>
                  <a:cubicBezTo>
                    <a:pt x="797473" y="1134125"/>
                    <a:pt x="930166" y="1177479"/>
                    <a:pt x="985345" y="1166969"/>
                  </a:cubicBezTo>
                  <a:cubicBezTo>
                    <a:pt x="1040524" y="1156459"/>
                    <a:pt x="1053224" y="1138065"/>
                    <a:pt x="1079938" y="1111789"/>
                  </a:cubicBezTo>
                  <a:cubicBezTo>
                    <a:pt x="1106652" y="1085513"/>
                    <a:pt x="1121542" y="1037341"/>
                    <a:pt x="1145628" y="1009314"/>
                  </a:cubicBezTo>
                  <a:cubicBezTo>
                    <a:pt x="1169714" y="981287"/>
                    <a:pt x="1198618" y="949755"/>
                    <a:pt x="1224456" y="943624"/>
                  </a:cubicBezTo>
                  <a:cubicBezTo>
                    <a:pt x="1250294" y="937493"/>
                    <a:pt x="1272629" y="944937"/>
                    <a:pt x="1300656" y="972527"/>
                  </a:cubicBezTo>
                  <a:cubicBezTo>
                    <a:pt x="1328683" y="1000117"/>
                    <a:pt x="1363718" y="1076755"/>
                    <a:pt x="1392621" y="1109162"/>
                  </a:cubicBezTo>
                  <a:cubicBezTo>
                    <a:pt x="1421524" y="1141569"/>
                    <a:pt x="1432473" y="1157335"/>
                    <a:pt x="1474076" y="1166969"/>
                  </a:cubicBezTo>
                  <a:cubicBezTo>
                    <a:pt x="1515679" y="1176603"/>
                    <a:pt x="1594945" y="1176603"/>
                    <a:pt x="1642242" y="1166969"/>
                  </a:cubicBezTo>
                  <a:cubicBezTo>
                    <a:pt x="1689539" y="1157335"/>
                    <a:pt x="1721946" y="1119672"/>
                    <a:pt x="1757856" y="1109162"/>
                  </a:cubicBezTo>
                  <a:cubicBezTo>
                    <a:pt x="1793766" y="1098652"/>
                    <a:pt x="1828363" y="1093835"/>
                    <a:pt x="1857704" y="1103907"/>
                  </a:cubicBezTo>
                  <a:cubicBezTo>
                    <a:pt x="1887045" y="1113979"/>
                    <a:pt x="1902373" y="1159086"/>
                    <a:pt x="1933904" y="1169596"/>
                  </a:cubicBezTo>
                  <a:cubicBezTo>
                    <a:pt x="1965435" y="1180106"/>
                    <a:pt x="2016673" y="1179669"/>
                    <a:pt x="2046890" y="1166969"/>
                  </a:cubicBezTo>
                  <a:cubicBezTo>
                    <a:pt x="2077107" y="1154269"/>
                    <a:pt x="2090683" y="1106096"/>
                    <a:pt x="2115207" y="1093396"/>
                  </a:cubicBezTo>
                  <a:cubicBezTo>
                    <a:pt x="2139731" y="1080696"/>
                    <a:pt x="2167321" y="1078507"/>
                    <a:pt x="2194035" y="1090769"/>
                  </a:cubicBezTo>
                  <a:cubicBezTo>
                    <a:pt x="2220749" y="1103031"/>
                    <a:pt x="2238704" y="1154269"/>
                    <a:pt x="2275490" y="1166969"/>
                  </a:cubicBezTo>
                  <a:cubicBezTo>
                    <a:pt x="2312276" y="1179669"/>
                    <a:pt x="2382345" y="1145072"/>
                    <a:pt x="2414752" y="1166969"/>
                  </a:cubicBezTo>
                  <a:cubicBezTo>
                    <a:pt x="2447159" y="1188866"/>
                    <a:pt x="2450225" y="1492789"/>
                    <a:pt x="2469932" y="1298348"/>
                  </a:cubicBezTo>
                  <a:cubicBezTo>
                    <a:pt x="2489639" y="1103907"/>
                    <a:pt x="2506718" y="-17197"/>
                    <a:pt x="2532994" y="320"/>
                  </a:cubicBezTo>
                  <a:cubicBezTo>
                    <a:pt x="2559270" y="17837"/>
                    <a:pt x="2604815" y="1209886"/>
                    <a:pt x="2627587" y="1403452"/>
                  </a:cubicBezTo>
                  <a:cubicBezTo>
                    <a:pt x="2650359" y="1597018"/>
                    <a:pt x="2620142" y="1202004"/>
                    <a:pt x="2669628" y="1161714"/>
                  </a:cubicBezTo>
                  <a:cubicBezTo>
                    <a:pt x="2719114" y="1121424"/>
                    <a:pt x="2863194" y="1184048"/>
                    <a:pt x="2924504" y="1161714"/>
                  </a:cubicBezTo>
                  <a:cubicBezTo>
                    <a:pt x="2985814" y="1139380"/>
                    <a:pt x="2998952" y="1061428"/>
                    <a:pt x="3037490" y="1027707"/>
                  </a:cubicBezTo>
                  <a:cubicBezTo>
                    <a:pt x="3076028" y="993986"/>
                    <a:pt x="3120260" y="966396"/>
                    <a:pt x="3155732" y="959389"/>
                  </a:cubicBezTo>
                  <a:cubicBezTo>
                    <a:pt x="3191204" y="952382"/>
                    <a:pt x="3227553" y="962455"/>
                    <a:pt x="3250325" y="985665"/>
                  </a:cubicBezTo>
                  <a:cubicBezTo>
                    <a:pt x="3273097" y="1008875"/>
                    <a:pt x="3273535" y="1069310"/>
                    <a:pt x="3292366" y="1098652"/>
                  </a:cubicBezTo>
                  <a:cubicBezTo>
                    <a:pt x="3311197" y="1127993"/>
                    <a:pt x="3322583" y="1150766"/>
                    <a:pt x="3363311" y="1161714"/>
                  </a:cubicBezTo>
                  <a:cubicBezTo>
                    <a:pt x="3404039" y="1172662"/>
                    <a:pt x="3497318" y="1169158"/>
                    <a:pt x="3536732" y="1164341"/>
                  </a:cubicBezTo>
                  <a:cubicBezTo>
                    <a:pt x="3576146" y="1159524"/>
                    <a:pt x="3593663" y="1138503"/>
                    <a:pt x="3599794" y="1132810"/>
                  </a:cubicBezTo>
                </a:path>
              </a:pathLst>
            </a:cu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 sz="2400">
                <a:solidFill>
                  <a:schemeClr val="bg1"/>
                </a:solidFill>
              </a:endParaRPr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C4967597-10C4-4470-BB55-7F5549F827F4}"/>
                </a:ext>
              </a:extLst>
            </p:cNvPr>
            <p:cNvCxnSpPr/>
            <p:nvPr/>
          </p:nvCxnSpPr>
          <p:spPr>
            <a:xfrm>
              <a:off x="1306830" y="190500"/>
              <a:ext cx="272796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2AF60BE-0F04-4C31-8AB8-C7343388A8F5}"/>
                </a:ext>
              </a:extLst>
            </p:cNvPr>
            <p:cNvCxnSpPr/>
            <p:nvPr/>
          </p:nvCxnSpPr>
          <p:spPr>
            <a:xfrm>
              <a:off x="567690" y="2316480"/>
              <a:ext cx="0" cy="44196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72B2F37F-A77A-4C63-9716-0100232BC4B3}"/>
                </a:ext>
              </a:extLst>
            </p:cNvPr>
            <p:cNvCxnSpPr>
              <a:stCxn id="11" idx="4"/>
            </p:cNvCxnSpPr>
            <p:nvPr/>
          </p:nvCxnSpPr>
          <p:spPr>
            <a:xfrm flipV="1">
              <a:off x="892057" y="601980"/>
              <a:ext cx="18533" cy="1680514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E82DE65D-C059-438A-9664-43F058055B30}"/>
                </a:ext>
              </a:extLst>
            </p:cNvPr>
            <p:cNvCxnSpPr>
              <a:stCxn id="11" idx="5"/>
            </p:cNvCxnSpPr>
            <p:nvPr/>
          </p:nvCxnSpPr>
          <p:spPr>
            <a:xfrm flipH="1" flipV="1">
              <a:off x="1116330" y="601980"/>
              <a:ext cx="11870" cy="1675414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CD285A2-CFD9-4290-BC3F-507E27962286}"/>
                </a:ext>
              </a:extLst>
            </p:cNvPr>
            <p:cNvCxnSpPr/>
            <p:nvPr/>
          </p:nvCxnSpPr>
          <p:spPr>
            <a:xfrm>
              <a:off x="1078230" y="2316480"/>
              <a:ext cx="0" cy="80227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AB2BF09-3C3C-4D6B-9BBB-38CB3729733A}"/>
                </a:ext>
              </a:extLst>
            </p:cNvPr>
            <p:cNvCxnSpPr/>
            <p:nvPr/>
          </p:nvCxnSpPr>
          <p:spPr>
            <a:xfrm flipH="1" flipV="1">
              <a:off x="1466850" y="601980"/>
              <a:ext cx="13628" cy="202692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2E1A6E3-7EFD-42DE-BCB4-40FBDBB9C3DA}"/>
                </a:ext>
              </a:extLst>
            </p:cNvPr>
            <p:cNvCxnSpPr/>
            <p:nvPr/>
          </p:nvCxnSpPr>
          <p:spPr>
            <a:xfrm flipV="1">
              <a:off x="1809750" y="601980"/>
              <a:ext cx="0" cy="160020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FBD70A8B-B91D-4F64-B7CE-787A6F5B76B6}"/>
                </a:ext>
              </a:extLst>
            </p:cNvPr>
            <p:cNvCxnSpPr>
              <a:stCxn id="11" idx="16"/>
            </p:cNvCxnSpPr>
            <p:nvPr/>
          </p:nvCxnSpPr>
          <p:spPr>
            <a:xfrm>
              <a:off x="2548923" y="2277394"/>
              <a:ext cx="7587" cy="803263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20B470D-4061-48D4-A8ED-0D6246F8D017}"/>
                </a:ext>
              </a:extLst>
            </p:cNvPr>
            <p:cNvCxnSpPr/>
            <p:nvPr/>
          </p:nvCxnSpPr>
          <p:spPr>
            <a:xfrm flipV="1">
              <a:off x="3366135" y="1590675"/>
              <a:ext cx="0" cy="72558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3C48BEF2-B6B6-445E-B10F-051FDD287EE2}"/>
                </a:ext>
              </a:extLst>
            </p:cNvPr>
            <p:cNvCxnSpPr>
              <a:stCxn id="11" idx="24"/>
            </p:cNvCxnSpPr>
            <p:nvPr/>
          </p:nvCxnSpPr>
          <p:spPr>
            <a:xfrm flipH="1" flipV="1">
              <a:off x="3722370" y="1590525"/>
              <a:ext cx="7264" cy="686655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C9163AD6-0780-43FA-AA62-DF4E9AD053BE}"/>
                </a:ext>
              </a:extLst>
            </p:cNvPr>
            <p:cNvCxnSpPr>
              <a:stCxn id="11" idx="25"/>
            </p:cNvCxnSpPr>
            <p:nvPr/>
          </p:nvCxnSpPr>
          <p:spPr>
            <a:xfrm>
              <a:off x="3934806" y="2277394"/>
              <a:ext cx="924" cy="627731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A3A80DD-602D-47BD-97A9-35B619C36E11}"/>
                </a:ext>
              </a:extLst>
            </p:cNvPr>
            <p:cNvCxnSpPr/>
            <p:nvPr/>
          </p:nvCxnSpPr>
          <p:spPr>
            <a:xfrm>
              <a:off x="4362450" y="2277394"/>
              <a:ext cx="1905" cy="627731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1558BEC9-11AC-402F-BC7B-B57E7AB048ED}"/>
                </a:ext>
              </a:extLst>
            </p:cNvPr>
            <p:cNvCxnSpPr/>
            <p:nvPr/>
          </p:nvCxnSpPr>
          <p:spPr>
            <a:xfrm flipH="1" flipV="1">
              <a:off x="4696573" y="1590536"/>
              <a:ext cx="8777" cy="691743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E344B7C4-E8E8-4D26-9AF5-BEA03CE2DFD3}"/>
                </a:ext>
              </a:extLst>
            </p:cNvPr>
            <p:cNvCxnSpPr/>
            <p:nvPr/>
          </p:nvCxnSpPr>
          <p:spPr>
            <a:xfrm flipV="1">
              <a:off x="5330190" y="1495425"/>
              <a:ext cx="0" cy="82083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41CB2E3B-639A-4ABB-B40F-FBC37233BFC9}"/>
                </a:ext>
              </a:extLst>
            </p:cNvPr>
            <p:cNvCxnSpPr/>
            <p:nvPr/>
          </p:nvCxnSpPr>
          <p:spPr>
            <a:xfrm>
              <a:off x="4705350" y="1590792"/>
              <a:ext cx="6248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29C8365-8EA2-47E8-BDA8-7C37FBD176C1}"/>
                </a:ext>
              </a:extLst>
            </p:cNvPr>
            <p:cNvCxnSpPr/>
            <p:nvPr/>
          </p:nvCxnSpPr>
          <p:spPr>
            <a:xfrm>
              <a:off x="3366135" y="1655445"/>
              <a:ext cx="32766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741E8671-C262-4100-8201-9C807B95458A}"/>
                </a:ext>
              </a:extLst>
            </p:cNvPr>
            <p:cNvCxnSpPr/>
            <p:nvPr/>
          </p:nvCxnSpPr>
          <p:spPr>
            <a:xfrm>
              <a:off x="1078230" y="3020786"/>
              <a:ext cx="1470693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AB4F2F08-3416-4D62-B7E0-C46B7F2846E2}"/>
                </a:ext>
              </a:extLst>
            </p:cNvPr>
            <p:cNvCxnSpPr/>
            <p:nvPr/>
          </p:nvCxnSpPr>
          <p:spPr>
            <a:xfrm>
              <a:off x="567690" y="2596243"/>
              <a:ext cx="5105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BE16AFFD-192C-470F-AB8E-A371D58CA48C}"/>
                </a:ext>
              </a:extLst>
            </p:cNvPr>
            <p:cNvCxnSpPr/>
            <p:nvPr/>
          </p:nvCxnSpPr>
          <p:spPr>
            <a:xfrm>
              <a:off x="910590" y="696686"/>
              <a:ext cx="2057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8D80A1A4-2C26-412C-B05D-1542D70679EE}"/>
                </a:ext>
              </a:extLst>
            </p:cNvPr>
            <p:cNvCxnSpPr/>
            <p:nvPr/>
          </p:nvCxnSpPr>
          <p:spPr>
            <a:xfrm>
              <a:off x="1455965" y="729343"/>
              <a:ext cx="38100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DD20FF83-33D6-4EE6-940C-32B6721A3512}"/>
                </a:ext>
              </a:extLst>
            </p:cNvPr>
            <p:cNvCxnSpPr/>
            <p:nvPr/>
          </p:nvCxnSpPr>
          <p:spPr>
            <a:xfrm>
              <a:off x="1480478" y="2514600"/>
              <a:ext cx="1068445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Надпись 107">
              <a:extLst>
                <a:ext uri="{FF2B5EF4-FFF2-40B4-BE49-F238E27FC236}">
                  <a16:creationId xmlns:a16="http://schemas.microsoft.com/office/drawing/2014/main" id="{A307645C-0520-44B0-8D13-8AEFEABADC38}"/>
                </a:ext>
              </a:extLst>
            </p:cNvPr>
            <p:cNvSpPr txBox="1"/>
            <p:nvPr/>
          </p:nvSpPr>
          <p:spPr>
            <a:xfrm>
              <a:off x="2256700" y="206806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endPara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8" name="Надпись 107">
              <a:extLst>
                <a:ext uri="{FF2B5EF4-FFF2-40B4-BE49-F238E27FC236}">
                  <a16:creationId xmlns:a16="http://schemas.microsoft.com/office/drawing/2014/main" id="{E221BBEA-F83D-4DC5-AFD6-D1A458609277}"/>
                </a:ext>
              </a:extLst>
            </p:cNvPr>
            <p:cNvSpPr txBox="1"/>
            <p:nvPr/>
          </p:nvSpPr>
          <p:spPr>
            <a:xfrm>
              <a:off x="1652293" y="2482094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</a:t>
              </a:r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9" name="Надпись 107">
              <a:extLst>
                <a:ext uri="{FF2B5EF4-FFF2-40B4-BE49-F238E27FC236}">
                  <a16:creationId xmlns:a16="http://schemas.microsoft.com/office/drawing/2014/main" id="{2224EF65-FE9B-4748-8883-DC692CE18C08}"/>
                </a:ext>
              </a:extLst>
            </p:cNvPr>
            <p:cNvSpPr txBox="1"/>
            <p:nvPr/>
          </p:nvSpPr>
          <p:spPr>
            <a:xfrm>
              <a:off x="1379765" y="3031910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Q-T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40" name="Надпись 107">
              <a:extLst>
                <a:ext uri="{FF2B5EF4-FFF2-40B4-BE49-F238E27FC236}">
                  <a16:creationId xmlns:a16="http://schemas.microsoft.com/office/drawing/2014/main" id="{CE1BAC38-3CC1-4B2D-A6D6-F40F449E9719}"/>
                </a:ext>
              </a:extLst>
            </p:cNvPr>
            <p:cNvSpPr txBox="1"/>
            <p:nvPr/>
          </p:nvSpPr>
          <p:spPr>
            <a:xfrm>
              <a:off x="228405" y="2707383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P-Q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41" name="Надпись 107">
              <a:extLst>
                <a:ext uri="{FF2B5EF4-FFF2-40B4-BE49-F238E27FC236}">
                  <a16:creationId xmlns:a16="http://schemas.microsoft.com/office/drawing/2014/main" id="{E4A160E5-6E1E-452D-B526-05E783ADE4E3}"/>
                </a:ext>
              </a:extLst>
            </p:cNvPr>
            <p:cNvSpPr txBox="1"/>
            <p:nvPr/>
          </p:nvSpPr>
          <p:spPr>
            <a:xfrm>
              <a:off x="3211289" y="1090306"/>
              <a:ext cx="63182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волна</a:t>
              </a:r>
            </a:p>
          </p:txBody>
        </p:sp>
        <p:sp>
          <p:nvSpPr>
            <p:cNvPr id="42" name="Надпись 107">
              <a:extLst>
                <a:ext uri="{FF2B5EF4-FFF2-40B4-BE49-F238E27FC236}">
                  <a16:creationId xmlns:a16="http://schemas.microsoft.com/office/drawing/2014/main" id="{CF34418C-E667-49A0-9263-5D3C7915796B}"/>
                </a:ext>
              </a:extLst>
            </p:cNvPr>
            <p:cNvSpPr txBox="1"/>
            <p:nvPr/>
          </p:nvSpPr>
          <p:spPr>
            <a:xfrm>
              <a:off x="4698365" y="1086120"/>
              <a:ext cx="63182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волна</a:t>
              </a:r>
            </a:p>
          </p:txBody>
        </p:sp>
        <p:sp>
          <p:nvSpPr>
            <p:cNvPr id="43" name="Надпись 107">
              <a:extLst>
                <a:ext uri="{FF2B5EF4-FFF2-40B4-BE49-F238E27FC236}">
                  <a16:creationId xmlns:a16="http://schemas.microsoft.com/office/drawing/2014/main" id="{1394DBF8-0E29-4DA1-972A-43AE4D9CF364}"/>
                </a:ext>
              </a:extLst>
            </p:cNvPr>
            <p:cNvSpPr txBox="1"/>
            <p:nvPr/>
          </p:nvSpPr>
          <p:spPr>
            <a:xfrm>
              <a:off x="3684270" y="2895600"/>
              <a:ext cx="93789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QRS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Комплекс</a:t>
              </a:r>
            </a:p>
          </p:txBody>
        </p:sp>
        <p:sp>
          <p:nvSpPr>
            <p:cNvPr id="44" name="Надпись 107">
              <a:extLst>
                <a:ext uri="{FF2B5EF4-FFF2-40B4-BE49-F238E27FC236}">
                  <a16:creationId xmlns:a16="http://schemas.microsoft.com/office/drawing/2014/main" id="{AD55B672-73AE-4781-8186-8A3EF32DDF73}"/>
                </a:ext>
              </a:extLst>
            </p:cNvPr>
            <p:cNvSpPr txBox="1"/>
            <p:nvPr/>
          </p:nvSpPr>
          <p:spPr>
            <a:xfrm>
              <a:off x="1256937" y="190214"/>
              <a:ext cx="824230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S-T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сегмент</a:t>
              </a:r>
            </a:p>
          </p:txBody>
        </p:sp>
        <p:sp>
          <p:nvSpPr>
            <p:cNvPr id="45" name="Надпись 107">
              <a:extLst>
                <a:ext uri="{FF2B5EF4-FFF2-40B4-BE49-F238E27FC236}">
                  <a16:creationId xmlns:a16="http://schemas.microsoft.com/office/drawing/2014/main" id="{9945D2A7-9BB0-416A-BFB5-1162C06D4AEF}"/>
                </a:ext>
              </a:extLst>
            </p:cNvPr>
            <p:cNvSpPr txBox="1"/>
            <p:nvPr/>
          </p:nvSpPr>
          <p:spPr>
            <a:xfrm>
              <a:off x="432707" y="190846"/>
              <a:ext cx="824230" cy="4997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</a:t>
              </a:r>
              <a:r>
                <a:rPr lang="ru-RU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сегмент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925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071664" y="1124744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«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цифровизации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слов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127448" y="1916832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Семантика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2244852" y="4035893"/>
            <a:ext cx="9145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Зеленая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трава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растет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быстро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54060" y="2297462"/>
            <a:ext cx="79208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Прилагательное:</a:t>
            </a:r>
          </a:p>
          <a:p>
            <a:r>
              <a:rPr lang="ru-RU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имеющий цвет растущей листвы;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заросший зеленью, растительностью;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</a:t>
            </a:r>
            <a:r>
              <a:rPr lang="ru-RU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техн</a:t>
            </a:r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жарг. комп. жарг. </a:t>
            </a:r>
            <a:r>
              <a:rPr lang="ru-RU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Экологичный</a:t>
            </a:r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незрелый, неспелый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молодой, неопытный, плохо знающий жизнь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35360" y="4581128"/>
            <a:ext cx="74888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Существительное:</a:t>
            </a:r>
          </a:p>
          <a:p>
            <a:r>
              <a:rPr lang="ru-RU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растение, не образующее одревесневающих стеблей;</a:t>
            </a:r>
          </a:p>
          <a:p>
            <a:r>
              <a:rPr lang="ru-RU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только ед. ч.: покров земли из таких растений;</a:t>
            </a:r>
          </a:p>
          <a:p>
            <a:r>
              <a:rPr lang="ru-RU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жарг. любое наркотическое вещество, предназначенное для курения 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6528048" y="2348880"/>
            <a:ext cx="51125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Глагол:</a:t>
            </a:r>
          </a:p>
          <a:p>
            <a:r>
              <a:rPr lang="ru-RU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увеличиваться в размерах</a:t>
            </a:r>
          </a:p>
          <a:p>
            <a:r>
              <a:rPr lang="ru-RU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воспитываться </a:t>
            </a:r>
          </a:p>
          <a:p>
            <a:r>
              <a:rPr lang="ru-RU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совершенствоваться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6600056" y="5805264"/>
            <a:ext cx="5184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Наречие:</a:t>
            </a:r>
          </a:p>
          <a:p>
            <a:r>
              <a:rPr lang="ru-RU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нареч. к быстрый;</a:t>
            </a:r>
          </a:p>
          <a:p>
            <a:r>
              <a:rPr lang="ru-RU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через небольшой промежуток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195873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055440" y="2132856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Позиция слова (относительная и абсолютная)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850C706-B44E-460C-AAA6-01D5A0BDC0EC}"/>
              </a:ext>
            </a:extLst>
          </p:cNvPr>
          <p:cNvSpPr/>
          <p:nvPr/>
        </p:nvSpPr>
        <p:spPr>
          <a:xfrm>
            <a:off x="983432" y="3212976"/>
            <a:ext cx="110437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Helvetica Neue"/>
              </a:rPr>
              <a:t>You have completed the task 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92D050"/>
                </a:solidFill>
                <a:latin typeface="Helvetica Neue"/>
              </a:rPr>
              <a:t>adverb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Helvetica Neue"/>
              </a:rPr>
              <a:t>You are doing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Helvetica Neue"/>
              </a:rPr>
              <a:t>in machine learning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00B050"/>
                </a:solidFill>
                <a:latin typeface="Helvetica Neue"/>
              </a:rPr>
              <a:t>adjective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, not everyone are participating equally. [interjection]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Helvetica Neue"/>
              </a:rPr>
              <a:t>The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dirty="0">
                <a:solidFill>
                  <a:srgbClr val="0070C0"/>
                </a:solidFill>
                <a:latin typeface="Helvetica Neue"/>
              </a:rPr>
              <a:t>is empty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0070C0"/>
                </a:solidFill>
                <a:latin typeface="Helvetica Neue"/>
              </a:rPr>
              <a:t>noun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7030A0"/>
                </a:solidFill>
                <a:latin typeface="Helvetica Neue"/>
              </a:rPr>
              <a:t>Tears are starting to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dirty="0">
                <a:solidFill>
                  <a:srgbClr val="7030A0"/>
                </a:solidFill>
                <a:latin typeface="Helvetica Neue"/>
              </a:rPr>
              <a:t>in his eyes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7030A0"/>
                </a:solidFill>
                <a:latin typeface="Helvetica Neue"/>
              </a:rPr>
              <a:t>verb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  <a:endParaRPr lang="en-US" sz="28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071664" y="1124744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«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цифровизации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слов</a:t>
            </a:r>
          </a:p>
        </p:txBody>
      </p:sp>
    </p:spTree>
    <p:extLst>
      <p:ext uri="{BB962C8B-B14F-4D97-AF65-F5344CB8AC3E}">
        <p14:creationId xmlns:p14="http://schemas.microsoft.com/office/powerpoint/2010/main" val="213617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7B6B012-D001-4B49-A484-699D277CD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F925F992-9B4B-4C85-BB11-4FF5DA4BC67E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F62BDA3-BC3A-419C-A519-13FE634ECD8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95400" y="1052736"/>
            <a:ext cx="1130525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термины в МО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Объекты, Цель, Характеристики, Набор данных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Модель, Прогноз, Потери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Тренировочный-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валидационный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-Тестовый набор 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Компромисс смещения-дисперсии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Линейной Алгебры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Скаляры,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Векторы,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Матрицы,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Тензоры*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 smtClean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Сложение,</a:t>
            </a:r>
            <a:r>
              <a:rPr lang="en-US" sz="2400" dirty="0" smtClean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Умножение,</a:t>
            </a:r>
            <a:r>
              <a:rPr lang="en-US" sz="2400" dirty="0" smtClean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u="sng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Размерность данных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(Линейные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Нелинейные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Производные (нужно помнить таблицу производных)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02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055440" y="2348880"/>
            <a:ext cx="8784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Позиция слова (относительная и абсолютная)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Грамматические связи (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850C706-B44E-460C-AAA6-01D5A0BDC0EC}"/>
              </a:ext>
            </a:extLst>
          </p:cNvPr>
          <p:cNvSpPr/>
          <p:nvPr/>
        </p:nvSpPr>
        <p:spPr>
          <a:xfrm>
            <a:off x="1199456" y="3861048"/>
            <a:ext cx="1006029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Helvetica Neue"/>
              </a:rPr>
              <a:t>Собака не пошла по </a:t>
            </a:r>
            <a:r>
              <a:rPr lang="ru-RU" sz="2800" dirty="0">
                <a:solidFill>
                  <a:srgbClr val="7030A0"/>
                </a:solidFill>
                <a:latin typeface="Helvetica Neue"/>
              </a:rPr>
              <a:t>дороге</a:t>
            </a:r>
            <a:r>
              <a:rPr lang="ru-RU" sz="2800" dirty="0">
                <a:solidFill>
                  <a:schemeClr val="bg1"/>
                </a:solidFill>
                <a:latin typeface="Helvetica Neue"/>
              </a:rPr>
              <a:t> потому что </a:t>
            </a:r>
            <a:r>
              <a:rPr lang="ru-RU" sz="2800" dirty="0">
                <a:solidFill>
                  <a:srgbClr val="FF0000"/>
                </a:solidFill>
                <a:latin typeface="Helvetica Neue"/>
              </a:rPr>
              <a:t>она</a:t>
            </a:r>
            <a:r>
              <a:rPr lang="ru-RU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ru-RU" sz="2800" dirty="0">
                <a:solidFill>
                  <a:srgbClr val="7030A0"/>
                </a:solidFill>
                <a:latin typeface="Helvetica Neue"/>
              </a:rPr>
              <a:t>мокрая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0070C0"/>
                </a:solidFill>
                <a:effectLst/>
                <a:latin typeface="Helvetica Neue"/>
              </a:rPr>
              <a:t>Собака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 не пошла по дороге потому что </a:t>
            </a:r>
            <a:r>
              <a:rPr lang="ru-RU" sz="2800" b="0" i="0" dirty="0">
                <a:solidFill>
                  <a:srgbClr val="FF0000"/>
                </a:solidFill>
                <a:effectLst/>
                <a:latin typeface="Helvetica Neue"/>
              </a:rPr>
              <a:t>она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ru-RU" sz="2800" b="0" i="0" dirty="0">
                <a:solidFill>
                  <a:srgbClr val="0070C0"/>
                </a:solidFill>
                <a:effectLst/>
                <a:latin typeface="Helvetica Neue"/>
              </a:rPr>
              <a:t>боится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endParaRPr lang="en-US" sz="28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071664" y="1124744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«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цифровизации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слов</a:t>
            </a:r>
          </a:p>
        </p:txBody>
      </p:sp>
    </p:spTree>
    <p:extLst>
      <p:ext uri="{BB962C8B-B14F-4D97-AF65-F5344CB8AC3E}">
        <p14:creationId xmlns:p14="http://schemas.microsoft.com/office/powerpoint/2010/main" val="65533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2" descr="r/dataisbeautiful - Trump vs. Biden Facebook Ad Copies Wordcloud [OC]">
            <a:extLst>
              <a:ext uri="{FF2B5EF4-FFF2-40B4-BE49-F238E27FC236}">
                <a16:creationId xmlns:a16="http://schemas.microsoft.com/office/drawing/2014/main" id="{7B5D28F4-C09D-45CC-A9EB-B4AFEAF91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236" y="1484784"/>
            <a:ext cx="691276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407368" y="4869160"/>
            <a:ext cx="12025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Казнить Нельзя Помиловать (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Применять Нельзя Запретить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35360" y="1700808"/>
            <a:ext cx="4104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текста как последовательность категориальных данных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983432" y="2996952"/>
            <a:ext cx="3024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Облака Слов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of Words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1055440" y="5373216"/>
            <a:ext cx="98650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Наши спортсмены были в отличной форме - Юдашкин постарался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1931568" y="6322748"/>
            <a:ext cx="65408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косил косой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</p:spTree>
    <p:extLst>
      <p:ext uri="{BB962C8B-B14F-4D97-AF65-F5344CB8AC3E}">
        <p14:creationId xmlns:p14="http://schemas.microsoft.com/office/powerpoint/2010/main" val="284907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1127448" y="1628800"/>
            <a:ext cx="107291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Шаги Работы с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Данными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1935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1889"/>
            <a:ext cx="9937104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Виды предварительной обработки данных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479376" y="1412776"/>
            <a:ext cx="66967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Работа с «артефактами в данных» в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т.ч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дубликатов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Работа с пропущенными значениями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Обработка некорректных значений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479376" y="3429000"/>
            <a:ext cx="9217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Подготовка данных для моделей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Масштабирование числовых признаков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Кодирование категориальных признаков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551384" y="5013176"/>
            <a:ext cx="9217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Инженерия признаков*</a:t>
            </a:r>
            <a:endParaRPr lang="ru-RU" sz="24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78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1584" y="188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9DED3895-95A9-4447-AF4D-A5784BDD37CD}"/>
              </a:ext>
            </a:extLst>
          </p:cNvPr>
          <p:cNvSpPr txBox="1">
            <a:spLocks/>
          </p:cNvSpPr>
          <p:nvPr/>
        </p:nvSpPr>
        <p:spPr>
          <a:xfrm>
            <a:off x="458168" y="1394920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Библиотека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5D6AAC6D-CDA2-47C7-9688-048298E5C418}"/>
              </a:ext>
            </a:extLst>
          </p:cNvPr>
          <p:cNvSpPr txBox="1">
            <a:spLocks/>
          </p:cNvSpPr>
          <p:nvPr/>
        </p:nvSpPr>
        <p:spPr>
          <a:xfrm>
            <a:off x="840723" y="1945078"/>
            <a:ext cx="2640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56BC73BE-AEF7-4394-9613-47B9DE83CDD9}"/>
              </a:ext>
            </a:extLst>
          </p:cNvPr>
          <p:cNvSpPr txBox="1">
            <a:spLocks/>
          </p:cNvSpPr>
          <p:nvPr/>
        </p:nvSpPr>
        <p:spPr>
          <a:xfrm>
            <a:off x="6744072" y="1340768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Информация о данных</a:t>
            </a:r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C3E854CE-3A70-4411-B072-A87ADD5C88BC}"/>
              </a:ext>
            </a:extLst>
          </p:cNvPr>
          <p:cNvSpPr txBox="1">
            <a:spLocks/>
          </p:cNvSpPr>
          <p:nvPr/>
        </p:nvSpPr>
        <p:spPr>
          <a:xfrm>
            <a:off x="7536160" y="1844824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DF.info()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104112" y="2636912"/>
            <a:ext cx="568863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&lt;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class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'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pandas.core.frame.DataFrame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'&gt;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RangeIndex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entries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, 0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Data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(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total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8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):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#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Count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---  ------     --------------  -----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0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id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int64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1   признак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1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2   признак 2  1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3   признак 3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4   признак 4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5   признак 5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   признак 6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7   цель     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float64(2), int64(1),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(5)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memory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usage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576.0+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bytes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708920"/>
            <a:ext cx="7079959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9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7" grpId="0"/>
      <p:bldP spid="28" grpId="0"/>
      <p:bldP spid="29" grpId="0"/>
      <p:bldP spid="30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69AF6-308E-4DA8-9CD5-A350765D49E3}"/>
              </a:ext>
            </a:extLst>
          </p:cNvPr>
          <p:cNvSpPr txBox="1"/>
          <p:nvPr/>
        </p:nvSpPr>
        <p:spPr>
          <a:xfrm>
            <a:off x="2082254" y="6288580"/>
            <a:ext cx="8136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https://habr.com/ru/company/ods/blog/657525/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BB366-D597-4893-8B04-609846CA74F8}"/>
              </a:ext>
            </a:extLst>
          </p:cNvPr>
          <p:cNvSpPr txBox="1"/>
          <p:nvPr/>
        </p:nvSpPr>
        <p:spPr>
          <a:xfrm>
            <a:off x="623392" y="1484784"/>
            <a:ext cx="1109319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Замена значений плюс минус бесконечность в признаках и целевом столбце на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nan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Удаление признаков, число пропущенных значений в которых превышает 90%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ну или в целом много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Удаление объектов из таблицы, для которых неизвестно значение целевой переменной (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nan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Перевод меток в целевом столбце из строкового формата в целочисленный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Устранение отступов в строковых объектах в признаках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Корректировка столбцов с разными типами данных, заключающееся в детекции столбцов со смешанными типами и их приведение к мажоритарному, какому-либо возможному или удаление столбца из таблицы.</a:t>
            </a:r>
          </a:p>
        </p:txBody>
      </p:sp>
    </p:spTree>
    <p:extLst>
      <p:ext uri="{BB962C8B-B14F-4D97-AF65-F5344CB8AC3E}">
        <p14:creationId xmlns:p14="http://schemas.microsoft.com/office/powerpoint/2010/main" val="379784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268760"/>
            <a:ext cx="5731395" cy="24482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048" y="1268760"/>
            <a:ext cx="5536509" cy="237880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35360" y="4293096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1'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35360" y="4653136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6'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35360" y="5013176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index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DF.index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DF.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цель.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isnull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600056" y="5013176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2'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axis = 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35360" y="5373216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839416" y="5733256"/>
            <a:ext cx="11208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зеленый', ' зеленый', 'красный', 'синий', ' синий '],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=object)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407368" y="6021288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replace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 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3863752" y="6309320"/>
            <a:ext cx="9865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синий', 'зеленый', 'красный'], 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=object)</a:t>
            </a:r>
            <a:endParaRPr lang="ru-RU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407368" y="6309320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2063552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89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5" grpId="0"/>
      <p:bldP spid="6" grpId="0"/>
      <p:bldP spid="7" grpId="0"/>
      <p:bldP spid="9" grpId="0"/>
      <p:bldP spid="11" grpId="0"/>
      <p:bldP spid="26" grpId="0"/>
      <p:bldP spid="27" grpId="0"/>
      <p:bldP spid="28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996650" y="1722900"/>
            <a:ext cx="10355933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Формат хранения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ваших данных повлияет на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скорость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с которой вы сможете завершить свое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исследование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9810AF-E95A-4D52-A550-251B608602E5}"/>
              </a:ext>
            </a:extLst>
          </p:cNvPr>
          <p:cNvSpPr txBox="1"/>
          <p:nvPr/>
        </p:nvSpPr>
        <p:spPr>
          <a:xfrm>
            <a:off x="2886960" y="6117677"/>
            <a:ext cx="612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https://habr.com/ru/amp/post/664102/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72216E-752A-4E65-8994-60C09CAF3DD3}"/>
              </a:ext>
            </a:extLst>
          </p:cNvPr>
          <p:cNvSpPr txBox="1"/>
          <p:nvPr/>
        </p:nvSpPr>
        <p:spPr>
          <a:xfrm>
            <a:off x="1415480" y="3140968"/>
            <a:ext cx="61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uint16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</a:t>
            </a:r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int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64 vs float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73D68E-7B6C-424C-B924-94CCA6A9BEED}"/>
              </a:ext>
            </a:extLst>
          </p:cNvPr>
          <p:cNvSpPr txBox="1"/>
          <p:nvPr/>
        </p:nvSpPr>
        <p:spPr>
          <a:xfrm>
            <a:off x="1343472" y="3861048"/>
            <a:ext cx="7918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category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bool vs object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631C62-F978-4122-B9E6-7BC2986B225B}"/>
              </a:ext>
            </a:extLst>
          </p:cNvPr>
          <p:cNvSpPr txBox="1"/>
          <p:nvPr/>
        </p:nvSpPr>
        <p:spPr>
          <a:xfrm>
            <a:off x="1919536" y="4581128"/>
            <a:ext cx="3181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.astype(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</a:rPr>
              <a:t>Тип</a:t>
            </a:r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9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«чистку» данных</a:t>
            </a:r>
          </a:p>
        </p:txBody>
      </p:sp>
    </p:spTree>
    <p:extLst>
      <p:ext uri="{BB962C8B-B14F-4D97-AF65-F5344CB8AC3E}">
        <p14:creationId xmlns:p14="http://schemas.microsoft.com/office/powerpoint/2010/main" val="325918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Пропуски и Дубликаты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58DC9B7F-0986-459C-982F-E46DCDEB75CC}"/>
              </a:ext>
            </a:extLst>
          </p:cNvPr>
          <p:cNvSpPr txBox="1">
            <a:spLocks/>
          </p:cNvSpPr>
          <p:nvPr/>
        </p:nvSpPr>
        <p:spPr>
          <a:xfrm>
            <a:off x="1146873" y="4136745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Дубликаты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A88DB376-27B7-442F-A44E-DFBCE003BCBD}"/>
              </a:ext>
            </a:extLst>
          </p:cNvPr>
          <p:cNvSpPr txBox="1">
            <a:spLocks/>
          </p:cNvSpPr>
          <p:nvPr/>
        </p:nvSpPr>
        <p:spPr>
          <a:xfrm>
            <a:off x="1714385" y="5505836"/>
            <a:ext cx="840503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DF.duplicated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DF.drop_duplicates()</a:t>
            </a:r>
          </a:p>
          <a:p>
            <a:pPr algn="l"/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1199456" y="1268760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Пропуски*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1642377" y="2695079"/>
            <a:ext cx="8405038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DF.isna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fillna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value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(columns)</a:t>
            </a:r>
            <a:endParaRPr lang="tr-TR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31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847528" y="1889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Первичный Анализ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1271464" y="1546499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Агрегация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1271464" y="2204864"/>
            <a:ext cx="8405038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DF.groupby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</a:rPr>
              <a:t>([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</a:rPr>
              <a:t>'target'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</a:rPr>
              <a:t>],).mean()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3BBF6D2-EAB4-48EC-83C9-419787F2B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3284984"/>
            <a:ext cx="7128792" cy="311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9E8FFBD-E74E-430A-A5ED-08C52B4E5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9165AEF-989A-415B-87F1-5AC048F2DAC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A64208E-4464-4D34-AA46-2A4393B0325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Спасибо </a:t>
            </a:r>
            <a:r>
              <a:rPr lang="en-US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Sber</a:t>
            </a:r>
            <a:r>
              <a:rPr lang="en-US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 ДПО :)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B283A49-32AC-4B33-8A5B-970C45FB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980728"/>
            <a:ext cx="8742495" cy="49704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359DDA-094D-45F4-ABB0-A5A16BEBFFEE}"/>
              </a:ext>
            </a:extLst>
          </p:cNvPr>
          <p:cNvSpPr txBox="1"/>
          <p:nvPr/>
        </p:nvSpPr>
        <p:spPr>
          <a:xfrm>
            <a:off x="1343472" y="5949280"/>
            <a:ext cx="9886648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AutoML</a:t>
            </a:r>
            <a:r>
              <a:rPr lang="ru-RU" dirty="0">
                <a:solidFill>
                  <a:schemeClr val="bg1"/>
                </a:solidFill>
              </a:rPr>
              <a:t> и перспективные методы ИИ, спикер Савченко Максим/Рыжков Александр</a:t>
            </a:r>
          </a:p>
          <a:p>
            <a:r>
              <a:rPr lang="ru-RU" dirty="0">
                <a:solidFill>
                  <a:schemeClr val="bg1"/>
                </a:solidFill>
              </a:rPr>
              <a:t>Летняя Цифровая Школа Сбербанка</a:t>
            </a:r>
          </a:p>
        </p:txBody>
      </p:sp>
    </p:spTree>
    <p:extLst>
      <p:ext uri="{BB962C8B-B14F-4D97-AF65-F5344CB8AC3E}">
        <p14:creationId xmlns:p14="http://schemas.microsoft.com/office/powerpoint/2010/main" val="130346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703512" y="13464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Корреляция</a:t>
            </a:r>
          </a:p>
        </p:txBody>
      </p:sp>
      <p:cxnSp>
        <p:nvCxnSpPr>
          <p:cNvPr id="9" name="Прямая соединительная линия 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CF63D6-9337-47F1-A5B9-17C9CEBB5714}"/>
              </a:ext>
            </a:extLst>
          </p:cNvPr>
          <p:cNvSpPr txBox="1">
            <a:spLocks/>
          </p:cNvSpPr>
          <p:nvPr/>
        </p:nvSpPr>
        <p:spPr>
          <a:xfrm>
            <a:off x="607648" y="1386068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DF.corr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EC465AD-803C-4D4C-932A-ADDC4A295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348879"/>
            <a:ext cx="4968552" cy="209806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F4635C8-C5E7-423D-8A4C-98E53D245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1556792"/>
            <a:ext cx="5316742" cy="51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8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00CCFEC-06F5-4FBA-A3B7-3EBCE542AE7E}"/>
              </a:ext>
            </a:extLst>
          </p:cNvPr>
          <p:cNvSpPr/>
          <p:nvPr/>
        </p:nvSpPr>
        <p:spPr>
          <a:xfrm>
            <a:off x="551384" y="4365104"/>
            <a:ext cx="5193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seaborn.pairplot(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data = </a:t>
            </a:r>
            <a:r>
              <a:rPr lang="tr-TR" sz="2400" dirty="0">
                <a:solidFill>
                  <a:srgbClr val="04C41F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hue=</a:t>
            </a:r>
            <a:r>
              <a:rPr lang="tr-TR" sz="2000" dirty="0">
                <a:solidFill>
                  <a:srgbClr val="FF0000"/>
                </a:solidFill>
                <a:latin typeface="Courier New" panose="02070309020205020404" pitchFamily="49" charset="0"/>
                <a:ea typeface="+mj-ea"/>
                <a:cs typeface="+mj-cs"/>
              </a:rPr>
              <a:t>'target'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491131"/>
            <a:ext cx="5880957" cy="52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35360" y="1772816"/>
            <a:ext cx="4968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Библиотеки </a:t>
            </a:r>
            <a:r>
              <a:rPr lang="en-US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seaborn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</a:t>
            </a:r>
            <a:r>
              <a:rPr lang="en-US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plotly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«заточены» на работу с </a:t>
            </a:r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датафреймами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pandas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01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1127448" y="1628800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числовых данных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5900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2927648" y="1700808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700808"/>
                <a:ext cx="3019735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407368" y="2708920"/>
                <a:ext cx="6408712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708920"/>
                <a:ext cx="6408712" cy="424796"/>
              </a:xfrm>
              <a:prstGeom prst="rect">
                <a:avLst/>
              </a:prstGeom>
              <a:blipFill>
                <a:blip r:embed="rId5"/>
                <a:stretch>
                  <a:fillRect t="-8571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407368" y="3212976"/>
                <a:ext cx="5647782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212976"/>
                <a:ext cx="5647782" cy="424796"/>
              </a:xfrm>
              <a:prstGeom prst="rect">
                <a:avLst/>
              </a:prstGeom>
              <a:blipFill>
                <a:blip r:embed="rId6"/>
                <a:stretch>
                  <a:fillRect t="-8571" r="-1080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955048" y="2028007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8" y="2028007"/>
                <a:ext cx="18118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0256" y="1061081"/>
            <a:ext cx="3464630" cy="237626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0256" y="3789040"/>
            <a:ext cx="3528392" cy="242923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767408" y="6381328"/>
            <a:ext cx="11208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https://scikit-learn.org/stable/modules/generated/sklearn.preprocessing.StandardScaler.html</a:t>
            </a:r>
          </a:p>
        </p:txBody>
      </p:sp>
    </p:spTree>
    <p:extLst>
      <p:ext uri="{BB962C8B-B14F-4D97-AF65-F5344CB8AC3E}">
        <p14:creationId xmlns:p14="http://schemas.microsoft.com/office/powerpoint/2010/main" val="60596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568" y="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Нормализация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3359696" y="1412776"/>
                <a:ext cx="3019735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1412776"/>
                <a:ext cx="3019735" cy="10618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839416" y="1700808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700808"/>
                <a:ext cx="181185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0256" y="1064915"/>
            <a:ext cx="3464630" cy="237626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8248" y="3573016"/>
            <a:ext cx="3638550" cy="25050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623392" y="2924944"/>
                <a:ext cx="4696133" cy="429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минимум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924944"/>
                <a:ext cx="4696133" cy="429926"/>
              </a:xfrm>
              <a:prstGeom prst="rect">
                <a:avLst/>
              </a:prstGeom>
              <a:blipFill>
                <a:blip r:embed="rId8"/>
                <a:stretch>
                  <a:fillRect t="-10000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623392" y="3573016"/>
                <a:ext cx="5647782" cy="4280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максимум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573016"/>
                <a:ext cx="5647782" cy="428066"/>
              </a:xfrm>
              <a:prstGeom prst="rect">
                <a:avLst/>
              </a:prstGeom>
              <a:blipFill>
                <a:blip r:embed="rId9"/>
                <a:stretch>
                  <a:fillRect t="-8571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/>
          <p:cNvSpPr/>
          <p:nvPr/>
        </p:nvSpPr>
        <p:spPr>
          <a:xfrm>
            <a:off x="695400" y="6237312"/>
            <a:ext cx="10009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https://scikit-learn.org/stable/modules/generated/sklearn.preprocessing.MinMaxScaler.html</a:t>
            </a:r>
          </a:p>
        </p:txBody>
      </p:sp>
    </p:spTree>
    <p:extLst>
      <p:ext uri="{BB962C8B-B14F-4D97-AF65-F5344CB8AC3E}">
        <p14:creationId xmlns:p14="http://schemas.microsoft.com/office/powerpoint/2010/main" val="206322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3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10904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«Робастное» масштабирование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0136" y="980728"/>
            <a:ext cx="3638550" cy="249555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752184" y="1484784"/>
            <a:ext cx="216024" cy="16561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0704512" y="2132856"/>
            <a:ext cx="216024" cy="1008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88088" y="3429000"/>
            <a:ext cx="4864013" cy="25732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2927648" y="1700808"/>
                <a:ext cx="3019735" cy="9896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700808"/>
                <a:ext cx="3019735" cy="9896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551384" y="2708920"/>
                <a:ext cx="469613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медиана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708920"/>
                <a:ext cx="4696133" cy="400110"/>
              </a:xfrm>
              <a:prstGeom prst="rect">
                <a:avLst/>
              </a:prstGeom>
              <a:blipFill>
                <a:blip r:embed="rId7"/>
                <a:stretch>
                  <a:fillRect l="-389" t="-7576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695400" y="3429000"/>
                <a:ext cx="564778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1 квартиль (25-ый квантиль)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dirty="0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en-US" sz="2000" dirty="0">
                            <a:solidFill>
                              <a:schemeClr val="bg1"/>
                            </a:solidFill>
                          </a:rPr>
                          <m:t>𝑄</m:t>
                        </m:r>
                      </m:e>
                      <m:sub>
                        <m:r>
                          <a:rPr lang="en-US" sz="20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</a:t>
                </a:r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квартиль </a:t>
                </a:r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:r>
                  <a:rPr lang="en-US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7</a:t>
                </a:r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5-ый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квантиль</a:t>
                </a:r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3429000"/>
                <a:ext cx="5647782" cy="707886"/>
              </a:xfrm>
              <a:prstGeom prst="rect">
                <a:avLst/>
              </a:prstGeom>
              <a:blipFill>
                <a:blip r:embed="rId8"/>
                <a:stretch>
                  <a:fillRect l="-324" t="-5172" b="-137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551384" y="1916832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916832"/>
                <a:ext cx="181185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/>
          <p:cNvSpPr/>
          <p:nvPr/>
        </p:nvSpPr>
        <p:spPr>
          <a:xfrm>
            <a:off x="862627" y="6309320"/>
            <a:ext cx="11305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https://scikit-learn.org/stable/modules/generated/sklearn.preprocessing.RobustScaler.html</a:t>
            </a:r>
          </a:p>
        </p:txBody>
      </p:sp>
    </p:spTree>
    <p:extLst>
      <p:ext uri="{BB962C8B-B14F-4D97-AF65-F5344CB8AC3E}">
        <p14:creationId xmlns:p14="http://schemas.microsoft.com/office/powerpoint/2010/main" val="16168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 animBg="1"/>
      <p:bldP spid="16" grpId="0" animBg="1"/>
      <p:bldP spid="18" grpId="0"/>
      <p:bldP spid="19" grpId="0"/>
      <p:bldP spid="20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Степенное Преобразование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/>
              <p:nvPr/>
            </p:nvSpPr>
            <p:spPr>
              <a:xfrm>
                <a:off x="1343472" y="3864500"/>
                <a:ext cx="2973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3864500"/>
                <a:ext cx="297305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/>
              <p:nvPr/>
            </p:nvSpPr>
            <p:spPr>
              <a:xfrm>
                <a:off x="1291804" y="4584580"/>
                <a:ext cx="2973058" cy="639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ra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804" y="4584580"/>
                <a:ext cx="2973058" cy="639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/>
              <p:nvPr/>
            </p:nvSpPr>
            <p:spPr>
              <a:xfrm>
                <a:off x="1505142" y="5376668"/>
                <a:ext cx="2973058" cy="607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142" y="5376668"/>
                <a:ext cx="2973058" cy="6079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61749" y="1878071"/>
            <a:ext cx="2075386" cy="14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89C4A548-0512-4B32-9D48-0F60CCBF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3573221"/>
            <a:ext cx="3126812" cy="214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04757E2B-956B-47C3-B767-66960B60F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3" y="1560244"/>
            <a:ext cx="3096345" cy="207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3573016"/>
            <a:ext cx="3097708" cy="214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127448" y="6309320"/>
            <a:ext cx="9361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https://scikit-learn.org/stable/modules/generated/sklearn.preprocessing.PowerTransformer.html</a:t>
            </a:r>
          </a:p>
        </p:txBody>
      </p:sp>
    </p:spTree>
    <p:extLst>
      <p:ext uri="{BB962C8B-B14F-4D97-AF65-F5344CB8AC3E}">
        <p14:creationId xmlns:p14="http://schemas.microsoft.com/office/powerpoint/2010/main" val="158578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2" grpId="0"/>
      <p:bldP spid="13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1127448" y="1628800"/>
            <a:ext cx="86409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категориальных данных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39921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 txBox="1">
            <a:spLocks/>
          </p:cNvSpPr>
          <p:nvPr/>
        </p:nvSpPr>
        <p:spPr>
          <a:xfrm>
            <a:off x="2135560" y="-171400"/>
            <a:ext cx="7920880" cy="1259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chemeClr val="bg1"/>
                </a:solidFill>
                <a:latin typeface="-apple-system"/>
              </a:rPr>
              <a:t>Порядковое кодирование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6BD7E6D-F1A1-42E2-A827-B87EAF68E90D}"/>
                  </a:ext>
                </a:extLst>
              </p:cNvPr>
              <p:cNvSpPr/>
              <p:nvPr/>
            </p:nvSpPr>
            <p:spPr>
              <a:xfrm>
                <a:off x="479376" y="908720"/>
                <a:ext cx="4032448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Цвет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{</a:t>
                </a:r>
                <a:r>
                  <a:rPr lang="ru-RU" sz="2800" dirty="0">
                    <a:solidFill>
                      <a:srgbClr val="FF0000"/>
                    </a:solidFill>
                    <a:latin typeface="Montserrat" panose="00000500000000000000" pitchFamily="2" charset="-52"/>
                  </a:rPr>
                  <a:t>Красный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rgbClr val="00B050"/>
                    </a:solidFill>
                    <a:latin typeface="Montserrat" panose="00000500000000000000" pitchFamily="2" charset="-52"/>
                  </a:rPr>
                  <a:t>Зеленый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rgbClr val="0070C0"/>
                    </a:solidFill>
                    <a:latin typeface="Montserrat" panose="00000500000000000000" pitchFamily="2" charset="-52"/>
                  </a:rPr>
                  <a:t>Синий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Белый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}</a:t>
                </a:r>
              </a:p>
            </p:txBody>
          </p:sp>
        </mc:Choice>
        <mc:Fallback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6BD7E6D-F1A1-42E2-A827-B87EAF68E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908720"/>
                <a:ext cx="4032448" cy="1815882"/>
              </a:xfrm>
              <a:prstGeom prst="rect">
                <a:avLst/>
              </a:prstGeom>
              <a:blipFill>
                <a:blip r:embed="rId4"/>
                <a:stretch>
                  <a:fillRect l="-3177" b="-8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8574B60-76B7-4898-B02E-756C22FE9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1124744"/>
            <a:ext cx="4149117" cy="31249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2E5F38-9D50-4242-9ECE-B32611A593B9}"/>
              </a:ext>
            </a:extLst>
          </p:cNvPr>
          <p:cNvSpPr txBox="1"/>
          <p:nvPr/>
        </p:nvSpPr>
        <p:spPr>
          <a:xfrm>
            <a:off x="4511824" y="4437112"/>
            <a:ext cx="611722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https://www.whichcar.com.au/car-news/what-is-the-most-popular-car-colour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BB4B90F-EA0B-4F38-B8C0-E26D7CD2B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0007" y="908720"/>
            <a:ext cx="1871993" cy="55220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A7ED15-DB95-4BB2-91FB-9F1CB4265057}"/>
              </a:ext>
            </a:extLst>
          </p:cNvPr>
          <p:cNvSpPr txBox="1"/>
          <p:nvPr/>
        </p:nvSpPr>
        <p:spPr>
          <a:xfrm>
            <a:off x="6043547" y="6309320"/>
            <a:ext cx="6128794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https://dailyinfographic.com/most-popular-car-colors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1A192F0-01C7-4903-9041-A645CAED7727}"/>
              </a:ext>
            </a:extLst>
          </p:cNvPr>
          <p:cNvSpPr/>
          <p:nvPr/>
        </p:nvSpPr>
        <p:spPr>
          <a:xfrm>
            <a:off x="551384" y="2780928"/>
            <a:ext cx="32175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Цвет</a:t>
            </a:r>
            <a:r>
              <a:rPr lang="en-US" sz="3200" dirty="0">
                <a:solidFill>
                  <a:schemeClr val="bg1"/>
                </a:solidFill>
              </a:rPr>
              <a:t>  {1,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2,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3,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4}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63352" y="5805264"/>
            <a:ext cx="9649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https://scikit-learn.org/stable/modules/generated/sklearn.preprocessing.OrdinalEncoder.html</a:t>
            </a:r>
          </a:p>
        </p:txBody>
      </p:sp>
    </p:spTree>
    <p:extLst>
      <p:ext uri="{BB962C8B-B14F-4D97-AF65-F5344CB8AC3E}">
        <p14:creationId xmlns:p14="http://schemas.microsoft.com/office/powerpoint/2010/main" val="188827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7" grpId="0"/>
      <p:bldP spid="19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560" y="17151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F9E4355-29C7-4512-9338-3FC738755760}"/>
              </a:ext>
            </a:extLst>
          </p:cNvPr>
          <p:cNvSpPr/>
          <p:nvPr/>
        </p:nvSpPr>
        <p:spPr>
          <a:xfrm>
            <a:off x="623392" y="1690224"/>
            <a:ext cx="822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{</a:t>
            </a:r>
            <a:r>
              <a:rPr lang="ru-RU" sz="3200" dirty="0">
                <a:solidFill>
                  <a:srgbClr val="FF0000"/>
                </a:solidFill>
                <a:latin typeface="Montserrat" panose="00000500000000000000" pitchFamily="2" charset="-52"/>
              </a:rPr>
              <a:t>Красный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B050"/>
                </a:solidFill>
                <a:latin typeface="Montserrat" panose="00000500000000000000" pitchFamily="2" charset="-52"/>
              </a:rPr>
              <a:t>Зеленый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70C0"/>
                </a:solidFill>
                <a:latin typeface="Montserrat" panose="00000500000000000000" pitchFamily="2" charset="-52"/>
              </a:rPr>
              <a:t>Синий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Белый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}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A2CD5BA-2E8A-411C-BB79-1D5BCAF3FF49}"/>
              </a:ext>
            </a:extLst>
          </p:cNvPr>
          <p:cNvSpPr/>
          <p:nvPr/>
        </p:nvSpPr>
        <p:spPr>
          <a:xfrm>
            <a:off x="623392" y="2420888"/>
            <a:ext cx="3926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{1,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/>
              <p:nvPr/>
            </p:nvSpPr>
            <p:spPr>
              <a:xfrm>
                <a:off x="623392" y="3212976"/>
                <a:ext cx="33409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212976"/>
                <a:ext cx="334091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/>
              <p:nvPr/>
            </p:nvSpPr>
            <p:spPr>
              <a:xfrm>
                <a:off x="767408" y="4077072"/>
                <a:ext cx="45377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en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unique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4077072"/>
                <a:ext cx="45377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Таблица 5">
            <a:extLst>
              <a:ext uri="{FF2B5EF4-FFF2-40B4-BE49-F238E27FC236}">
                <a16:creationId xmlns:a16="http://schemas.microsoft.com/office/drawing/2014/main" id="{53B1B93F-0A5C-484E-A481-E889EB6298A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31198" y="2484648"/>
          <a:ext cx="2729603" cy="28008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729603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Зеленый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Синий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Белый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505512"/>
                  </a:ext>
                </a:extLst>
              </a:tr>
            </a:tbl>
          </a:graphicData>
        </a:graphic>
      </p:graphicFrame>
      <p:graphicFrame>
        <p:nvGraphicFramePr>
          <p:cNvPr id="30" name="Таблица 3">
            <a:extLst>
              <a:ext uri="{FF2B5EF4-FFF2-40B4-BE49-F238E27FC236}">
                <a16:creationId xmlns:a16="http://schemas.microsoft.com/office/drawing/2014/main" id="{4F16CF7F-992E-426F-84B3-BD934B52AA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24192" y="2484648"/>
          <a:ext cx="4176000" cy="280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3445274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55698576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45033926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88270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Зеленый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Синий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 Цвет Белый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6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371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654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746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1559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26713"/>
                  </a:ext>
                </a:extLst>
              </a:tr>
            </a:tbl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1199456" y="6381328"/>
            <a:ext cx="1080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https://scikit-learn.org/stable/modules/generated/sklearn.preprocessing.OneHotEncoder.html</a:t>
            </a:r>
          </a:p>
        </p:txBody>
      </p:sp>
    </p:spTree>
    <p:extLst>
      <p:ext uri="{BB962C8B-B14F-4D97-AF65-F5344CB8AC3E}">
        <p14:creationId xmlns:p14="http://schemas.microsoft.com/office/powerpoint/2010/main" val="332926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1127448" y="1628800"/>
            <a:ext cx="84249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Шаги Работы с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Данными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 txBox="1">
            <a:spLocks/>
          </p:cNvSpPr>
          <p:nvPr/>
        </p:nvSpPr>
        <p:spPr>
          <a:xfrm>
            <a:off x="2207568" y="0"/>
            <a:ext cx="878497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Предварительна </a:t>
            </a:r>
            <a:r>
              <a:rPr lang="ru-RU" sz="3200" b="1" dirty="0" smtClean="0">
                <a:solidFill>
                  <a:schemeClr val="bg1"/>
                </a:solidFill>
                <a:latin typeface="-apple-system"/>
              </a:rPr>
              <a:t>Обработка в </a:t>
            </a:r>
            <a:r>
              <a:rPr lang="en-US" sz="3200" b="1" dirty="0" err="1" smtClean="0">
                <a:solidFill>
                  <a:schemeClr val="bg1"/>
                </a:solidFill>
                <a:latin typeface="-apple-system"/>
              </a:rPr>
              <a:t>scikit</a:t>
            </a:r>
            <a:r>
              <a:rPr lang="en-US" sz="3200" b="1" dirty="0" smtClean="0">
                <a:solidFill>
                  <a:schemeClr val="bg1"/>
                </a:solidFill>
                <a:latin typeface="-apple-system"/>
              </a:rPr>
              <a:t>-learn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5ED9C11-0FDA-43E1-938D-40BCA58B51D6}"/>
              </a:ext>
            </a:extLst>
          </p:cNvPr>
          <p:cNvSpPr/>
          <p:nvPr/>
        </p:nvSpPr>
        <p:spPr>
          <a:xfrm>
            <a:off x="191344" y="1268760"/>
            <a:ext cx="9505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623392" y="1916832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preprocessing.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()</a:t>
            </a:r>
            <a:endParaRPr lang="en-US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551384" y="3429000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(DF)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551384" y="4149080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551384" y="5085184"/>
            <a:ext cx="1116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DF_rescaled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.inverse_transform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551384" y="2708920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.fit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(DF)</a:t>
            </a:r>
            <a:endParaRPr lang="en-US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6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6" grpId="0"/>
      <p:bldP spid="27" grpId="0"/>
      <p:bldP spid="28" grpId="0"/>
      <p:bldP spid="29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479376" y="1484784"/>
            <a:ext cx="11305256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 ними и будем работать 1 семестр)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 (изображение / видео, временной ряд, текст)</a:t>
            </a:r>
          </a:p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Шаги Работы с Данными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</a:t>
            </a: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Работа с пропусками, дубликатами и странными значениями</a:t>
            </a: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– нормализуем / стандартизуем / степенно преобразуем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 сводим к Циферкам /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Encoding</a:t>
            </a: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Engineering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1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Данные. 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FFC8107-408E-41AE-9C9A-4814D01D623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1127448" y="1628800"/>
            <a:ext cx="84249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</a:t>
            </a:r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Шаги Работы с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Данными</a:t>
            </a:r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7854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Типы данных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EAE346-1466-4149-8573-841D7DA0377B}"/>
              </a:ext>
            </a:extLst>
          </p:cNvPr>
          <p:cNvSpPr txBox="1"/>
          <p:nvPr/>
        </p:nvSpPr>
        <p:spPr>
          <a:xfrm>
            <a:off x="767408" y="1556792"/>
            <a:ext cx="4132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312048-938F-420D-AAE4-45B4A53A156B}"/>
              </a:ext>
            </a:extLst>
          </p:cNvPr>
          <p:cNvSpPr txBox="1"/>
          <p:nvPr/>
        </p:nvSpPr>
        <p:spPr>
          <a:xfrm>
            <a:off x="5303912" y="1052736"/>
            <a:ext cx="60486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Изображения / видео</a:t>
            </a:r>
          </a:p>
          <a:p>
            <a:pPr lvl="1"/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</a:p>
          <a:p>
            <a:pPr lvl="1"/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55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1834660"/>
            <a:ext cx="79208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Номинальные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(Nominal)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 цвет, пол, язык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…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479376" y="1330604"/>
            <a:ext cx="3187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Характеристики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3130804"/>
            <a:ext cx="36724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Ты женат: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нет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5879976" y="2554740"/>
            <a:ext cx="69127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каком языке ты говоришь: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русский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английский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китайский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арабский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1919536" y="3562852"/>
            <a:ext cx="13681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8630435" y="3059613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9674551" y="3035314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407368" y="5301208"/>
            <a:ext cx="10945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 могут быть представлены в виде числовых значений.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что эти числа не имеют математического значения (1+2 = ?)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A80A2-5723-4465-AD2B-BF8D696A33BD}"/>
              </a:ext>
            </a:extLst>
          </p:cNvPr>
          <p:cNvSpPr txBox="1"/>
          <p:nvPr/>
        </p:nvSpPr>
        <p:spPr>
          <a:xfrm>
            <a:off x="3215680" y="3850884"/>
            <a:ext cx="2736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Бинарные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6C5A135C-6230-4671-916E-9A4CE6803C87}"/>
              </a:ext>
            </a:extLst>
          </p:cNvPr>
          <p:cNvSpPr/>
          <p:nvPr/>
        </p:nvSpPr>
        <p:spPr>
          <a:xfrm>
            <a:off x="8324404" y="1316284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int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B636F72D-3AE8-4693-ACF8-C16CE6154892}"/>
              </a:ext>
            </a:extLst>
          </p:cNvPr>
          <p:cNvSpPr/>
          <p:nvPr/>
        </p:nvSpPr>
        <p:spPr>
          <a:xfrm>
            <a:off x="9135273" y="1699880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str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4128B041-0FAA-4A1C-9F56-C2A4885204AF}"/>
              </a:ext>
            </a:extLst>
          </p:cNvPr>
          <p:cNvSpPr/>
          <p:nvPr/>
        </p:nvSpPr>
        <p:spPr>
          <a:xfrm>
            <a:off x="9984432" y="2050684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bool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56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4A63E3F-9297-4476-B95F-EF6C425BC583}"/>
              </a:ext>
            </a:extLst>
          </p:cNvPr>
          <p:cNvSpPr/>
          <p:nvPr/>
        </p:nvSpPr>
        <p:spPr>
          <a:xfrm>
            <a:off x="335360" y="1180347"/>
            <a:ext cx="792088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Порядковые данные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(Ordinal) 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дискретные и упорядоченные величины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79376" y="2420888"/>
            <a:ext cx="511256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Какой у вас уровень английского: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C2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3359696" y="3861048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Довольны ли вы курсом Машинное Обучение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Полностью удовлетворен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Умеренно удовлетворен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Нейтральный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Умеренно не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удовлетворен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Полностью не удовлетворен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7680176" y="1124744"/>
            <a:ext cx="4680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Какова ваша оценка 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 курс машинного обучения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Неуд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(1-40)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(41-60)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Хор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(61-80)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Отл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(81-100)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E3E2F16-D9DF-469A-9EF2-66D03122D7CC}"/>
              </a:ext>
            </a:extLst>
          </p:cNvPr>
          <p:cNvSpPr/>
          <p:nvPr/>
        </p:nvSpPr>
        <p:spPr>
          <a:xfrm>
            <a:off x="1703512" y="3068960"/>
            <a:ext cx="13681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2B344CC-D3C9-4364-BF9B-D022E608004D}"/>
              </a:ext>
            </a:extLst>
          </p:cNvPr>
          <p:cNvSpPr/>
          <p:nvPr/>
        </p:nvSpPr>
        <p:spPr>
          <a:xfrm>
            <a:off x="7608168" y="4221088"/>
            <a:ext cx="13681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0382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623392" y="1124744"/>
            <a:ext cx="113772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Дискретные данные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невозможно измерить, но можно посчитать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ученики в классе, пальцы, результат в футболе,…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479376" y="3645024"/>
            <a:ext cx="99371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Непрерывные данные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могут быть подсчитаны, но их можно измерить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температура, напряжение, высота,…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данные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7CE1C1D-1781-4DB5-8D58-8687F167E390}"/>
              </a:ext>
            </a:extLst>
          </p:cNvPr>
          <p:cNvSpPr/>
          <p:nvPr/>
        </p:nvSpPr>
        <p:spPr>
          <a:xfrm>
            <a:off x="5159896" y="2852936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int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96CBAFC-D0A6-49F4-9ECC-84E532FE8C5D}"/>
              </a:ext>
            </a:extLst>
          </p:cNvPr>
          <p:cNvSpPr/>
          <p:nvPr/>
        </p:nvSpPr>
        <p:spPr>
          <a:xfrm>
            <a:off x="5879976" y="5301208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float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055440" y="2420888"/>
            <a:ext cx="37689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ℕ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Натуральные числа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2FC9A25-E478-4FFA-BAEA-CC51955E79DB}"/>
              </a:ext>
            </a:extLst>
          </p:cNvPr>
          <p:cNvSpPr/>
          <p:nvPr/>
        </p:nvSpPr>
        <p:spPr>
          <a:xfrm>
            <a:off x="983432" y="5085184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ℝ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Действительные числа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EFF3E43-796B-43B4-969B-7BBF0E7125BA}"/>
              </a:ext>
            </a:extLst>
          </p:cNvPr>
          <p:cNvSpPr/>
          <p:nvPr/>
        </p:nvSpPr>
        <p:spPr>
          <a:xfrm>
            <a:off x="1199456" y="2996952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ℤ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Целые числа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6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3687</TotalTime>
  <Words>1358</Words>
  <Application>Microsoft Office PowerPoint</Application>
  <PresentationFormat>Широкоэкранный</PresentationFormat>
  <Paragraphs>509</Paragraphs>
  <Slides>42</Slides>
  <Notes>41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6" baseType="lpstr">
      <vt:lpstr>-apple-system</vt:lpstr>
      <vt:lpstr>Arial</vt:lpstr>
      <vt:lpstr>Calibri</vt:lpstr>
      <vt:lpstr>Cambria</vt:lpstr>
      <vt:lpstr>Cambria Math</vt:lpstr>
      <vt:lpstr>Courier New</vt:lpstr>
      <vt:lpstr>Helvetica Neue</vt:lpstr>
      <vt:lpstr>IBM Plex Mono</vt:lpstr>
      <vt:lpstr>Linux Libertine</vt:lpstr>
      <vt:lpstr>Montserrat</vt:lpstr>
      <vt:lpstr>Times New Roman</vt:lpstr>
      <vt:lpstr>Verdana</vt:lpstr>
      <vt:lpstr>Wingdings</vt:lpstr>
      <vt:lpstr>Тема Office</vt:lpstr>
      <vt:lpstr>Презентация PowerPoint</vt:lpstr>
      <vt:lpstr>Ранее в Машинном Обучении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Яркость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Виды предварительной обработки данных</vt:lpstr>
      <vt:lpstr>Ознакомьтесь с данными</vt:lpstr>
      <vt:lpstr>Про «чистку» данных</vt:lpstr>
      <vt:lpstr>Презентация PowerPoint</vt:lpstr>
      <vt:lpstr>Про «чистку» данных</vt:lpstr>
      <vt:lpstr>Пропуски и Дубликаты</vt:lpstr>
      <vt:lpstr>Первичный Анализ</vt:lpstr>
      <vt:lpstr>Корреляция</vt:lpstr>
      <vt:lpstr>Визуализация</vt:lpstr>
      <vt:lpstr>Презентация PowerPoint</vt:lpstr>
      <vt:lpstr>Стандартизация</vt:lpstr>
      <vt:lpstr>Нормализация</vt:lpstr>
      <vt:lpstr>«Робастное» масштабирование</vt:lpstr>
      <vt:lpstr>Степенное Преобразование</vt:lpstr>
      <vt:lpstr>Презентация PowerPoint</vt:lpstr>
      <vt:lpstr>Презентация PowerPoint</vt:lpstr>
      <vt:lpstr>One-hot Encoding</vt:lpstr>
      <vt:lpstr>Презентация PowerPoint</vt:lpstr>
      <vt:lpstr>Резюме Лекции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175</cp:revision>
  <dcterms:created xsi:type="dcterms:W3CDTF">2019-05-20T04:53:11Z</dcterms:created>
  <dcterms:modified xsi:type="dcterms:W3CDTF">2023-09-21T06:33:46Z</dcterms:modified>
</cp:coreProperties>
</file>